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Lst>
  <p:sldSz cx="18288000" cy="10287000"/>
  <p:notesSz cx="6858000" cy="9144000"/>
  <p:embeddedFontLst>
    <p:embeddedFont>
      <p:font typeface="Work Sans Semi-Bold" charset="1" panose="00000000000000000000"/>
      <p:regular r:id="rId17"/>
    </p:embeddedFont>
    <p:embeddedFont>
      <p:font typeface="Work Sans" charset="1" panose="00000000000000000000"/>
      <p:regular r:id="rId18"/>
    </p:embeddedFont>
    <p:embeddedFont>
      <p:font typeface="Work Sans Bold" charset="1" panose="00000000000000000000"/>
      <p:regular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7.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7.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7.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7.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7.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7.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1A1A2E"/>
        </a:solidFill>
      </p:bgPr>
    </p:bg>
    <p:spTree>
      <p:nvGrpSpPr>
        <p:cNvPr id="1" name=""/>
        <p:cNvGrpSpPr/>
        <p:nvPr/>
      </p:nvGrpSpPr>
      <p:grpSpPr>
        <a:xfrm>
          <a:off x="0" y="0"/>
          <a:ext cx="0" cy="0"/>
          <a:chOff x="0" y="0"/>
          <a:chExt cx="0" cy="0"/>
        </a:xfrm>
      </p:grpSpPr>
      <p:grpSp>
        <p:nvGrpSpPr>
          <p:cNvPr name="Group 2" id="2"/>
          <p:cNvGrpSpPr/>
          <p:nvPr/>
        </p:nvGrpSpPr>
        <p:grpSpPr>
          <a:xfrm rot="0">
            <a:off x="666750" y="666750"/>
            <a:ext cx="16954500" cy="2686050"/>
            <a:chOff x="0" y="0"/>
            <a:chExt cx="4987154" cy="790100"/>
          </a:xfrm>
        </p:grpSpPr>
        <p:sp>
          <p:nvSpPr>
            <p:cNvPr name="Freeform 3" id="3"/>
            <p:cNvSpPr/>
            <p:nvPr/>
          </p:nvSpPr>
          <p:spPr>
            <a:xfrm flipH="false" flipV="false" rot="0">
              <a:off x="0" y="0"/>
              <a:ext cx="4987156" cy="790100"/>
            </a:xfrm>
            <a:custGeom>
              <a:avLst/>
              <a:gdLst/>
              <a:ahLst/>
              <a:cxnLst/>
              <a:rect r="r" b="b" t="t" l="l"/>
              <a:pathLst>
                <a:path h="790100" w="4987156">
                  <a:moveTo>
                    <a:pt x="4640197" y="0"/>
                  </a:moveTo>
                  <a:lnTo>
                    <a:pt x="148415" y="0"/>
                  </a:lnTo>
                  <a:cubicBezTo>
                    <a:pt x="66448" y="0"/>
                    <a:pt x="0" y="66448"/>
                    <a:pt x="0" y="148415"/>
                  </a:cubicBezTo>
                  <a:lnTo>
                    <a:pt x="0" y="510707"/>
                  </a:lnTo>
                  <a:cubicBezTo>
                    <a:pt x="0" y="547218"/>
                    <a:pt x="13458" y="582448"/>
                    <a:pt x="37800" y="609659"/>
                  </a:cubicBezTo>
                  <a:lnTo>
                    <a:pt x="154967" y="740636"/>
                  </a:lnTo>
                  <a:cubicBezTo>
                    <a:pt x="183122" y="772111"/>
                    <a:pt x="223353" y="790101"/>
                    <a:pt x="265584" y="790100"/>
                  </a:cubicBezTo>
                  <a:lnTo>
                    <a:pt x="4838740" y="790100"/>
                  </a:lnTo>
                  <a:cubicBezTo>
                    <a:pt x="4878102" y="790100"/>
                    <a:pt x="4915853" y="774464"/>
                    <a:pt x="4943686" y="746630"/>
                  </a:cubicBezTo>
                  <a:cubicBezTo>
                    <a:pt x="4971519" y="718797"/>
                    <a:pt x="4987156" y="681047"/>
                    <a:pt x="4987156" y="641685"/>
                  </a:cubicBezTo>
                  <a:lnTo>
                    <a:pt x="4987156" y="366141"/>
                  </a:lnTo>
                  <a:cubicBezTo>
                    <a:pt x="4987156" y="329143"/>
                    <a:pt x="4973337" y="293478"/>
                    <a:pt x="4948407" y="266140"/>
                  </a:cubicBezTo>
                  <a:lnTo>
                    <a:pt x="4749864" y="48414"/>
                  </a:lnTo>
                  <a:cubicBezTo>
                    <a:pt x="4721742" y="17574"/>
                    <a:pt x="4681934" y="0"/>
                    <a:pt x="4640197" y="0"/>
                  </a:cubicBezTo>
                  <a:close/>
                </a:path>
              </a:pathLst>
            </a:custGeom>
            <a:solidFill>
              <a:srgbClr val="F0F0F0"/>
            </a:solidFill>
          </p:spPr>
        </p:sp>
      </p:grpSp>
      <p:grpSp>
        <p:nvGrpSpPr>
          <p:cNvPr name="Group 4" id="4"/>
          <p:cNvGrpSpPr/>
          <p:nvPr/>
        </p:nvGrpSpPr>
        <p:grpSpPr>
          <a:xfrm rot="0">
            <a:off x="10734675" y="7834471"/>
            <a:ext cx="6886575" cy="1785779"/>
            <a:chOff x="0" y="0"/>
            <a:chExt cx="1813748" cy="470329"/>
          </a:xfrm>
        </p:grpSpPr>
        <p:sp>
          <p:nvSpPr>
            <p:cNvPr name="Freeform 5" id="5"/>
            <p:cNvSpPr/>
            <p:nvPr/>
          </p:nvSpPr>
          <p:spPr>
            <a:xfrm flipH="false" flipV="false" rot="0">
              <a:off x="0" y="0"/>
              <a:ext cx="1813748" cy="470329"/>
            </a:xfrm>
            <a:custGeom>
              <a:avLst/>
              <a:gdLst/>
              <a:ahLst/>
              <a:cxnLst/>
              <a:rect r="r" b="b" t="t" l="l"/>
              <a:pathLst>
                <a:path h="470329" w="1813748">
                  <a:moveTo>
                    <a:pt x="44968" y="0"/>
                  </a:moveTo>
                  <a:lnTo>
                    <a:pt x="1768780" y="0"/>
                  </a:lnTo>
                  <a:cubicBezTo>
                    <a:pt x="1780706" y="0"/>
                    <a:pt x="1792144" y="4738"/>
                    <a:pt x="1800577" y="13171"/>
                  </a:cubicBezTo>
                  <a:cubicBezTo>
                    <a:pt x="1809011" y="21604"/>
                    <a:pt x="1813748" y="33042"/>
                    <a:pt x="1813748" y="44968"/>
                  </a:cubicBezTo>
                  <a:lnTo>
                    <a:pt x="1813748" y="425360"/>
                  </a:lnTo>
                  <a:cubicBezTo>
                    <a:pt x="1813748" y="437287"/>
                    <a:pt x="1809011" y="448724"/>
                    <a:pt x="1800577" y="457158"/>
                  </a:cubicBezTo>
                  <a:cubicBezTo>
                    <a:pt x="1792144" y="465591"/>
                    <a:pt x="1780706" y="470329"/>
                    <a:pt x="1768780" y="470329"/>
                  </a:cubicBezTo>
                  <a:lnTo>
                    <a:pt x="44968" y="470329"/>
                  </a:lnTo>
                  <a:cubicBezTo>
                    <a:pt x="33042" y="470329"/>
                    <a:pt x="21604" y="465591"/>
                    <a:pt x="13171" y="457158"/>
                  </a:cubicBezTo>
                  <a:cubicBezTo>
                    <a:pt x="4738" y="448724"/>
                    <a:pt x="0" y="437287"/>
                    <a:pt x="0" y="425360"/>
                  </a:cubicBezTo>
                  <a:lnTo>
                    <a:pt x="0" y="44968"/>
                  </a:lnTo>
                  <a:cubicBezTo>
                    <a:pt x="0" y="33042"/>
                    <a:pt x="4738" y="21604"/>
                    <a:pt x="13171" y="13171"/>
                  </a:cubicBezTo>
                  <a:cubicBezTo>
                    <a:pt x="21604" y="4738"/>
                    <a:pt x="33042" y="0"/>
                    <a:pt x="44968" y="0"/>
                  </a:cubicBezTo>
                  <a:close/>
                </a:path>
              </a:pathLst>
            </a:custGeom>
            <a:solidFill>
              <a:srgbClr val="0F3460"/>
            </a:solidFill>
          </p:spPr>
        </p:sp>
        <p:sp>
          <p:nvSpPr>
            <p:cNvPr name="TextBox 6" id="6"/>
            <p:cNvSpPr txBox="true"/>
            <p:nvPr/>
          </p:nvSpPr>
          <p:spPr>
            <a:xfrm>
              <a:off x="0" y="-57150"/>
              <a:ext cx="1813748" cy="527479"/>
            </a:xfrm>
            <a:prstGeom prst="rect">
              <a:avLst/>
            </a:prstGeom>
          </p:spPr>
          <p:txBody>
            <a:bodyPr anchor="ctr" rtlCol="false" tIns="50800" lIns="50800" bIns="50800" rIns="50800"/>
            <a:lstStyle/>
            <a:p>
              <a:pPr algn="ctr">
                <a:lnSpc>
                  <a:spcPts val="3359"/>
                </a:lnSpc>
              </a:pPr>
            </a:p>
          </p:txBody>
        </p:sp>
      </p:grpSp>
      <p:grpSp>
        <p:nvGrpSpPr>
          <p:cNvPr name="Group 7" id="7"/>
          <p:cNvGrpSpPr/>
          <p:nvPr/>
        </p:nvGrpSpPr>
        <p:grpSpPr>
          <a:xfrm rot="0">
            <a:off x="10734675" y="3657600"/>
            <a:ext cx="6886575" cy="3872071"/>
            <a:chOff x="0" y="0"/>
            <a:chExt cx="1066911" cy="599885"/>
          </a:xfrm>
        </p:grpSpPr>
        <p:sp>
          <p:nvSpPr>
            <p:cNvPr name="Freeform 8" id="8"/>
            <p:cNvSpPr/>
            <p:nvPr/>
          </p:nvSpPr>
          <p:spPr>
            <a:xfrm flipH="false" flipV="false" rot="0">
              <a:off x="0" y="0"/>
              <a:ext cx="1066911" cy="599885"/>
            </a:xfrm>
            <a:custGeom>
              <a:avLst/>
              <a:gdLst/>
              <a:ahLst/>
              <a:cxnLst/>
              <a:rect r="r" b="b" t="t" l="l"/>
              <a:pathLst>
                <a:path h="599885" w="1066911">
                  <a:moveTo>
                    <a:pt x="44968" y="0"/>
                  </a:moveTo>
                  <a:lnTo>
                    <a:pt x="1021942" y="0"/>
                  </a:lnTo>
                  <a:cubicBezTo>
                    <a:pt x="1033869" y="0"/>
                    <a:pt x="1045307" y="4738"/>
                    <a:pt x="1053740" y="13171"/>
                  </a:cubicBezTo>
                  <a:cubicBezTo>
                    <a:pt x="1062173" y="21604"/>
                    <a:pt x="1066911" y="33042"/>
                    <a:pt x="1066911" y="44968"/>
                  </a:cubicBezTo>
                  <a:lnTo>
                    <a:pt x="1066911" y="554917"/>
                  </a:lnTo>
                  <a:cubicBezTo>
                    <a:pt x="1066911" y="566843"/>
                    <a:pt x="1062173" y="578281"/>
                    <a:pt x="1053740" y="586714"/>
                  </a:cubicBezTo>
                  <a:cubicBezTo>
                    <a:pt x="1045307" y="595147"/>
                    <a:pt x="1033869" y="599885"/>
                    <a:pt x="1021942" y="599885"/>
                  </a:cubicBezTo>
                  <a:lnTo>
                    <a:pt x="44968" y="599885"/>
                  </a:lnTo>
                  <a:cubicBezTo>
                    <a:pt x="33042" y="599885"/>
                    <a:pt x="21604" y="595147"/>
                    <a:pt x="13171" y="586714"/>
                  </a:cubicBezTo>
                  <a:cubicBezTo>
                    <a:pt x="4738" y="578281"/>
                    <a:pt x="0" y="566843"/>
                    <a:pt x="0" y="554917"/>
                  </a:cubicBezTo>
                  <a:lnTo>
                    <a:pt x="0" y="44968"/>
                  </a:lnTo>
                  <a:cubicBezTo>
                    <a:pt x="0" y="33042"/>
                    <a:pt x="4738" y="21604"/>
                    <a:pt x="13171" y="13171"/>
                  </a:cubicBezTo>
                  <a:cubicBezTo>
                    <a:pt x="21604" y="4738"/>
                    <a:pt x="33042" y="0"/>
                    <a:pt x="44968" y="0"/>
                  </a:cubicBezTo>
                  <a:close/>
                </a:path>
              </a:pathLst>
            </a:custGeom>
            <a:blipFill>
              <a:blip r:embed="rId2"/>
              <a:stretch>
                <a:fillRect l="-202" t="0" r="-202" b="0"/>
              </a:stretch>
            </a:blipFill>
          </p:spPr>
        </p:sp>
      </p:grpSp>
      <p:grpSp>
        <p:nvGrpSpPr>
          <p:cNvPr name="Group 9" id="9"/>
          <p:cNvGrpSpPr/>
          <p:nvPr/>
        </p:nvGrpSpPr>
        <p:grpSpPr>
          <a:xfrm rot="0">
            <a:off x="666750" y="3657600"/>
            <a:ext cx="9763125" cy="5962650"/>
            <a:chOff x="0" y="0"/>
            <a:chExt cx="4083676" cy="2494030"/>
          </a:xfrm>
        </p:grpSpPr>
        <p:sp>
          <p:nvSpPr>
            <p:cNvPr name="Freeform 10" id="10"/>
            <p:cNvSpPr/>
            <p:nvPr/>
          </p:nvSpPr>
          <p:spPr>
            <a:xfrm flipH="false" flipV="false" rot="0">
              <a:off x="54483" y="50038"/>
              <a:ext cx="3974583" cy="2394589"/>
            </a:xfrm>
            <a:custGeom>
              <a:avLst/>
              <a:gdLst/>
              <a:ahLst/>
              <a:cxnLst/>
              <a:rect r="r" b="b" t="t" l="l"/>
              <a:pathLst>
                <a:path h="2394589" w="3974583">
                  <a:moveTo>
                    <a:pt x="3886953" y="2394589"/>
                  </a:moveTo>
                  <a:lnTo>
                    <a:pt x="87757" y="2394589"/>
                  </a:lnTo>
                  <a:cubicBezTo>
                    <a:pt x="39370" y="2394589"/>
                    <a:pt x="0" y="2355346"/>
                    <a:pt x="0" y="2306832"/>
                  </a:cubicBezTo>
                  <a:lnTo>
                    <a:pt x="0" y="87757"/>
                  </a:lnTo>
                  <a:cubicBezTo>
                    <a:pt x="0" y="39370"/>
                    <a:pt x="39243" y="0"/>
                    <a:pt x="87757" y="0"/>
                  </a:cubicBezTo>
                  <a:lnTo>
                    <a:pt x="3886826" y="0"/>
                  </a:lnTo>
                  <a:cubicBezTo>
                    <a:pt x="3935213" y="0"/>
                    <a:pt x="3974583" y="39243"/>
                    <a:pt x="3974583" y="87757"/>
                  </a:cubicBezTo>
                  <a:lnTo>
                    <a:pt x="3974583" y="2306832"/>
                  </a:lnTo>
                  <a:cubicBezTo>
                    <a:pt x="3974583" y="2355219"/>
                    <a:pt x="3935340" y="2394589"/>
                    <a:pt x="3886826" y="2394589"/>
                  </a:cubicBezTo>
                  <a:close/>
                </a:path>
              </a:pathLst>
            </a:custGeom>
            <a:blipFill>
              <a:blip r:embed="rId3"/>
              <a:stretch>
                <a:fillRect l="0" t="-209" r="0" b="-209"/>
              </a:stretch>
            </a:blipFill>
          </p:spPr>
        </p:sp>
        <p:sp>
          <p:nvSpPr>
            <p:cNvPr name="Freeform 11" id="11"/>
            <p:cNvSpPr/>
            <p:nvPr/>
          </p:nvSpPr>
          <p:spPr>
            <a:xfrm flipH="false" flipV="false" rot="0">
              <a:off x="0" y="0"/>
              <a:ext cx="4083549" cy="2493903"/>
            </a:xfrm>
            <a:custGeom>
              <a:avLst/>
              <a:gdLst/>
              <a:ahLst/>
              <a:cxnLst/>
              <a:rect r="r" b="b" t="t" l="l"/>
              <a:pathLst>
                <a:path h="2493903" w="4083549">
                  <a:moveTo>
                    <a:pt x="0" y="91567"/>
                  </a:moveTo>
                  <a:lnTo>
                    <a:pt x="0" y="2402337"/>
                  </a:lnTo>
                  <a:cubicBezTo>
                    <a:pt x="0" y="2452882"/>
                    <a:pt x="41021" y="2493903"/>
                    <a:pt x="91567" y="2493903"/>
                  </a:cubicBezTo>
                  <a:lnTo>
                    <a:pt x="3991982" y="2493903"/>
                  </a:lnTo>
                  <a:cubicBezTo>
                    <a:pt x="4042528" y="2493903"/>
                    <a:pt x="4083549" y="2452882"/>
                    <a:pt x="4083549" y="2402337"/>
                  </a:cubicBezTo>
                  <a:lnTo>
                    <a:pt x="4083549" y="91567"/>
                  </a:lnTo>
                  <a:cubicBezTo>
                    <a:pt x="4083549" y="41021"/>
                    <a:pt x="4042528" y="0"/>
                    <a:pt x="3991982" y="0"/>
                  </a:cubicBezTo>
                  <a:lnTo>
                    <a:pt x="91567" y="0"/>
                  </a:lnTo>
                  <a:cubicBezTo>
                    <a:pt x="41021" y="0"/>
                    <a:pt x="0" y="41021"/>
                    <a:pt x="0" y="91567"/>
                  </a:cubicBezTo>
                  <a:close/>
                  <a:moveTo>
                    <a:pt x="3241793" y="331724"/>
                  </a:moveTo>
                  <a:lnTo>
                    <a:pt x="3900923" y="331724"/>
                  </a:lnTo>
                  <a:cubicBezTo>
                    <a:pt x="3951469" y="331724"/>
                    <a:pt x="3992490" y="372745"/>
                    <a:pt x="3992490" y="423291"/>
                  </a:cubicBezTo>
                  <a:lnTo>
                    <a:pt x="3992490" y="2311277"/>
                  </a:lnTo>
                  <a:cubicBezTo>
                    <a:pt x="3992490" y="2361823"/>
                    <a:pt x="3951469" y="2402844"/>
                    <a:pt x="3900923" y="2402844"/>
                  </a:cubicBezTo>
                  <a:lnTo>
                    <a:pt x="182753" y="2402844"/>
                  </a:lnTo>
                  <a:cubicBezTo>
                    <a:pt x="132207" y="2402844"/>
                    <a:pt x="91186" y="2361823"/>
                    <a:pt x="91186" y="2311277"/>
                  </a:cubicBezTo>
                  <a:lnTo>
                    <a:pt x="91186" y="182753"/>
                  </a:lnTo>
                  <a:cubicBezTo>
                    <a:pt x="91186" y="132207"/>
                    <a:pt x="132207" y="91186"/>
                    <a:pt x="182753" y="91186"/>
                  </a:cubicBezTo>
                  <a:lnTo>
                    <a:pt x="2944740" y="91186"/>
                  </a:lnTo>
                  <a:cubicBezTo>
                    <a:pt x="2970775" y="91186"/>
                    <a:pt x="2995667" y="102235"/>
                    <a:pt x="3013066" y="121666"/>
                  </a:cubicBezTo>
                  <a:lnTo>
                    <a:pt x="3173721" y="301244"/>
                  </a:lnTo>
                  <a:cubicBezTo>
                    <a:pt x="3191120" y="320675"/>
                    <a:pt x="3215885" y="331724"/>
                    <a:pt x="3242047" y="331724"/>
                  </a:cubicBezTo>
                  <a:lnTo>
                    <a:pt x="3241793" y="331724"/>
                  </a:lnTo>
                  <a:close/>
                </a:path>
              </a:pathLst>
            </a:custGeom>
            <a:solidFill>
              <a:srgbClr val="E94560"/>
            </a:solidFill>
          </p:spPr>
        </p:sp>
      </p:grpSp>
      <p:sp>
        <p:nvSpPr>
          <p:cNvPr name="Freeform 12" id="12"/>
          <p:cNvSpPr/>
          <p:nvPr/>
        </p:nvSpPr>
        <p:spPr>
          <a:xfrm flipH="false" flipV="false" rot="0">
            <a:off x="15220953" y="1376364"/>
            <a:ext cx="1266822" cy="1266822"/>
          </a:xfrm>
          <a:custGeom>
            <a:avLst/>
            <a:gdLst/>
            <a:ahLst/>
            <a:cxnLst/>
            <a:rect r="r" b="b" t="t" l="l"/>
            <a:pathLst>
              <a:path h="1266822" w="1266822">
                <a:moveTo>
                  <a:pt x="0" y="0"/>
                </a:moveTo>
                <a:lnTo>
                  <a:pt x="1266822" y="0"/>
                </a:lnTo>
                <a:lnTo>
                  <a:pt x="1266822" y="1266822"/>
                </a:lnTo>
                <a:lnTo>
                  <a:pt x="0" y="126682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3" id="13"/>
          <p:cNvSpPr txBox="true"/>
          <p:nvPr/>
        </p:nvSpPr>
        <p:spPr>
          <a:xfrm rot="0">
            <a:off x="1320434" y="1678549"/>
            <a:ext cx="13424266" cy="770772"/>
          </a:xfrm>
          <a:prstGeom prst="rect">
            <a:avLst/>
          </a:prstGeom>
        </p:spPr>
        <p:txBody>
          <a:bodyPr anchor="t" rtlCol="false" tIns="0" lIns="0" bIns="0" rIns="0">
            <a:spAutoFit/>
          </a:bodyPr>
          <a:lstStyle/>
          <a:p>
            <a:pPr algn="l" marL="0" indent="0" lvl="0">
              <a:lnSpc>
                <a:spcPts val="5677"/>
              </a:lnSpc>
            </a:pPr>
            <a:r>
              <a:rPr lang="en-US" b="true" sz="5976" spc="-328">
                <a:solidFill>
                  <a:srgbClr val="E94560"/>
                </a:solidFill>
                <a:latin typeface="Work Sans Semi-Bold"/>
                <a:ea typeface="Work Sans Semi-Bold"/>
                <a:cs typeface="Work Sans Semi-Bold"/>
                <a:sym typeface="Work Sans Semi-Bold"/>
              </a:rPr>
              <a:t>Building a Human-Centred Organisation</a:t>
            </a:r>
          </a:p>
        </p:txBody>
      </p:sp>
      <p:grpSp>
        <p:nvGrpSpPr>
          <p:cNvPr name="Group 14" id="14"/>
          <p:cNvGrpSpPr/>
          <p:nvPr/>
        </p:nvGrpSpPr>
        <p:grpSpPr>
          <a:xfrm rot="0">
            <a:off x="11388359" y="8167816"/>
            <a:ext cx="5603210" cy="999890"/>
            <a:chOff x="0" y="0"/>
            <a:chExt cx="7470947" cy="1333187"/>
          </a:xfrm>
        </p:grpSpPr>
        <p:sp>
          <p:nvSpPr>
            <p:cNvPr name="TextBox 15" id="15"/>
            <p:cNvSpPr txBox="true"/>
            <p:nvPr/>
          </p:nvSpPr>
          <p:spPr>
            <a:xfrm rot="0">
              <a:off x="0" y="-47625"/>
              <a:ext cx="7470947" cy="657225"/>
            </a:xfrm>
            <a:prstGeom prst="rect">
              <a:avLst/>
            </a:prstGeom>
          </p:spPr>
          <p:txBody>
            <a:bodyPr anchor="t" rtlCol="false" tIns="0" lIns="0" bIns="0" rIns="0">
              <a:spAutoFit/>
            </a:bodyPr>
            <a:lstStyle/>
            <a:p>
              <a:pPr algn="l" marL="0" indent="0" lvl="0">
                <a:lnSpc>
                  <a:spcPts val="3900"/>
                </a:lnSpc>
              </a:pPr>
              <a:r>
                <a:rPr lang="en-US" b="true" sz="3000" spc="-165">
                  <a:solidFill>
                    <a:srgbClr val="F0F0F0"/>
                  </a:solidFill>
                  <a:latin typeface="Work Sans Semi-Bold"/>
                  <a:ea typeface="Work Sans Semi-Bold"/>
                  <a:cs typeface="Work Sans Semi-Bold"/>
                  <a:sym typeface="Work Sans Semi-Bold"/>
                </a:rPr>
                <a:t>Presented by</a:t>
              </a:r>
            </a:p>
          </p:txBody>
        </p:sp>
        <p:sp>
          <p:nvSpPr>
            <p:cNvPr name="TextBox 16" id="16"/>
            <p:cNvSpPr txBox="true"/>
            <p:nvPr/>
          </p:nvSpPr>
          <p:spPr>
            <a:xfrm rot="0">
              <a:off x="0" y="675962"/>
              <a:ext cx="7470947" cy="657225"/>
            </a:xfrm>
            <a:prstGeom prst="rect">
              <a:avLst/>
            </a:prstGeom>
          </p:spPr>
          <p:txBody>
            <a:bodyPr anchor="t" rtlCol="false" tIns="0" lIns="0" bIns="0" rIns="0">
              <a:spAutoFit/>
            </a:bodyPr>
            <a:lstStyle/>
            <a:p>
              <a:pPr algn="l" marL="0" indent="0" lvl="0">
                <a:lnSpc>
                  <a:spcPts val="3900"/>
                </a:lnSpc>
              </a:pPr>
              <a:r>
                <a:rPr lang="en-US" sz="3000" spc="-165">
                  <a:solidFill>
                    <a:srgbClr val="F0F0F0"/>
                  </a:solidFill>
                  <a:latin typeface="Work Sans"/>
                  <a:ea typeface="Work Sans"/>
                  <a:cs typeface="Work Sans"/>
                  <a:sym typeface="Work Sans"/>
                </a:rPr>
                <a:t>7HH.IS</a:t>
              </a:r>
            </a:p>
          </p:txBody>
        </p:sp>
      </p:gr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162447"/>
        </a:solidFill>
      </p:bgPr>
    </p:bg>
    <p:spTree>
      <p:nvGrpSpPr>
        <p:cNvPr id="1" name=""/>
        <p:cNvGrpSpPr/>
        <p:nvPr/>
      </p:nvGrpSpPr>
      <p:grpSpPr>
        <a:xfrm>
          <a:off x="0" y="0"/>
          <a:ext cx="0" cy="0"/>
          <a:chOff x="0" y="0"/>
          <a:chExt cx="0" cy="0"/>
        </a:xfrm>
      </p:grpSpPr>
      <p:grpSp>
        <p:nvGrpSpPr>
          <p:cNvPr name="Group 2" id="2"/>
          <p:cNvGrpSpPr/>
          <p:nvPr/>
        </p:nvGrpSpPr>
        <p:grpSpPr>
          <a:xfrm rot="0">
            <a:off x="666750" y="666750"/>
            <a:ext cx="16954500" cy="2686050"/>
            <a:chOff x="0" y="0"/>
            <a:chExt cx="4987154" cy="790100"/>
          </a:xfrm>
        </p:grpSpPr>
        <p:sp>
          <p:nvSpPr>
            <p:cNvPr name="Freeform 3" id="3"/>
            <p:cNvSpPr/>
            <p:nvPr/>
          </p:nvSpPr>
          <p:spPr>
            <a:xfrm flipH="false" flipV="false" rot="0">
              <a:off x="0" y="0"/>
              <a:ext cx="4987156" cy="790100"/>
            </a:xfrm>
            <a:custGeom>
              <a:avLst/>
              <a:gdLst/>
              <a:ahLst/>
              <a:cxnLst/>
              <a:rect r="r" b="b" t="t" l="l"/>
              <a:pathLst>
                <a:path h="790100" w="4987156">
                  <a:moveTo>
                    <a:pt x="4640197" y="0"/>
                  </a:moveTo>
                  <a:lnTo>
                    <a:pt x="148415" y="0"/>
                  </a:lnTo>
                  <a:cubicBezTo>
                    <a:pt x="66448" y="0"/>
                    <a:pt x="0" y="66448"/>
                    <a:pt x="0" y="148415"/>
                  </a:cubicBezTo>
                  <a:lnTo>
                    <a:pt x="0" y="510707"/>
                  </a:lnTo>
                  <a:cubicBezTo>
                    <a:pt x="0" y="547218"/>
                    <a:pt x="13458" y="582448"/>
                    <a:pt x="37800" y="609659"/>
                  </a:cubicBezTo>
                  <a:lnTo>
                    <a:pt x="154967" y="740636"/>
                  </a:lnTo>
                  <a:cubicBezTo>
                    <a:pt x="183122" y="772111"/>
                    <a:pt x="223353" y="790101"/>
                    <a:pt x="265584" y="790100"/>
                  </a:cubicBezTo>
                  <a:lnTo>
                    <a:pt x="4838740" y="790100"/>
                  </a:lnTo>
                  <a:cubicBezTo>
                    <a:pt x="4878102" y="790100"/>
                    <a:pt x="4915853" y="774464"/>
                    <a:pt x="4943686" y="746630"/>
                  </a:cubicBezTo>
                  <a:cubicBezTo>
                    <a:pt x="4971519" y="718797"/>
                    <a:pt x="4987156" y="681047"/>
                    <a:pt x="4987156" y="641685"/>
                  </a:cubicBezTo>
                  <a:lnTo>
                    <a:pt x="4987156" y="366141"/>
                  </a:lnTo>
                  <a:cubicBezTo>
                    <a:pt x="4987156" y="329143"/>
                    <a:pt x="4973337" y="293478"/>
                    <a:pt x="4948407" y="266140"/>
                  </a:cubicBezTo>
                  <a:lnTo>
                    <a:pt x="4749864" y="48414"/>
                  </a:lnTo>
                  <a:cubicBezTo>
                    <a:pt x="4721742" y="17574"/>
                    <a:pt x="4681934" y="0"/>
                    <a:pt x="4640197" y="0"/>
                  </a:cubicBezTo>
                  <a:close/>
                </a:path>
              </a:pathLst>
            </a:custGeom>
            <a:solidFill>
              <a:srgbClr val="F0F0F0"/>
            </a:solidFill>
          </p:spPr>
        </p:sp>
      </p:grpSp>
      <p:grpSp>
        <p:nvGrpSpPr>
          <p:cNvPr name="Group 4" id="4"/>
          <p:cNvGrpSpPr/>
          <p:nvPr/>
        </p:nvGrpSpPr>
        <p:grpSpPr>
          <a:xfrm rot="0">
            <a:off x="10734675" y="3657600"/>
            <a:ext cx="6886575" cy="5962650"/>
            <a:chOff x="0" y="0"/>
            <a:chExt cx="1813748" cy="1570410"/>
          </a:xfrm>
        </p:grpSpPr>
        <p:sp>
          <p:nvSpPr>
            <p:cNvPr name="Freeform 5" id="5"/>
            <p:cNvSpPr/>
            <p:nvPr/>
          </p:nvSpPr>
          <p:spPr>
            <a:xfrm flipH="false" flipV="false" rot="0">
              <a:off x="0" y="0"/>
              <a:ext cx="1813748" cy="1570410"/>
            </a:xfrm>
            <a:custGeom>
              <a:avLst/>
              <a:gdLst/>
              <a:ahLst/>
              <a:cxnLst/>
              <a:rect r="r" b="b" t="t" l="l"/>
              <a:pathLst>
                <a:path h="1570410" w="1813748">
                  <a:moveTo>
                    <a:pt x="44968" y="0"/>
                  </a:moveTo>
                  <a:lnTo>
                    <a:pt x="1768780" y="0"/>
                  </a:lnTo>
                  <a:cubicBezTo>
                    <a:pt x="1780706" y="0"/>
                    <a:pt x="1792144" y="4738"/>
                    <a:pt x="1800577" y="13171"/>
                  </a:cubicBezTo>
                  <a:cubicBezTo>
                    <a:pt x="1809011" y="21604"/>
                    <a:pt x="1813748" y="33042"/>
                    <a:pt x="1813748" y="44968"/>
                  </a:cubicBezTo>
                  <a:lnTo>
                    <a:pt x="1813748" y="1525442"/>
                  </a:lnTo>
                  <a:cubicBezTo>
                    <a:pt x="1813748" y="1537368"/>
                    <a:pt x="1809011" y="1548806"/>
                    <a:pt x="1800577" y="1557239"/>
                  </a:cubicBezTo>
                  <a:cubicBezTo>
                    <a:pt x="1792144" y="1565672"/>
                    <a:pt x="1780706" y="1570410"/>
                    <a:pt x="1768780" y="1570410"/>
                  </a:cubicBezTo>
                  <a:lnTo>
                    <a:pt x="44968" y="1570410"/>
                  </a:lnTo>
                  <a:cubicBezTo>
                    <a:pt x="33042" y="1570410"/>
                    <a:pt x="21604" y="1565672"/>
                    <a:pt x="13171" y="1557239"/>
                  </a:cubicBezTo>
                  <a:cubicBezTo>
                    <a:pt x="4738" y="1548806"/>
                    <a:pt x="0" y="1537368"/>
                    <a:pt x="0" y="1525442"/>
                  </a:cubicBezTo>
                  <a:lnTo>
                    <a:pt x="0" y="44968"/>
                  </a:lnTo>
                  <a:cubicBezTo>
                    <a:pt x="0" y="33042"/>
                    <a:pt x="4738" y="21604"/>
                    <a:pt x="13171" y="13171"/>
                  </a:cubicBezTo>
                  <a:cubicBezTo>
                    <a:pt x="21604" y="4738"/>
                    <a:pt x="33042" y="0"/>
                    <a:pt x="44968" y="0"/>
                  </a:cubicBezTo>
                  <a:close/>
                </a:path>
              </a:pathLst>
            </a:custGeom>
            <a:solidFill>
              <a:srgbClr val="1F4068"/>
            </a:solidFill>
          </p:spPr>
        </p:sp>
        <p:sp>
          <p:nvSpPr>
            <p:cNvPr name="TextBox 6" id="6"/>
            <p:cNvSpPr txBox="true"/>
            <p:nvPr/>
          </p:nvSpPr>
          <p:spPr>
            <a:xfrm>
              <a:off x="0" y="-57150"/>
              <a:ext cx="1813748" cy="1627560"/>
            </a:xfrm>
            <a:prstGeom prst="rect">
              <a:avLst/>
            </a:prstGeom>
          </p:spPr>
          <p:txBody>
            <a:bodyPr anchor="ctr" rtlCol="false" tIns="50800" lIns="50800" bIns="50800" rIns="50800"/>
            <a:lstStyle/>
            <a:p>
              <a:pPr algn="ctr">
                <a:lnSpc>
                  <a:spcPts val="3359"/>
                </a:lnSpc>
              </a:pPr>
            </a:p>
          </p:txBody>
        </p:sp>
      </p:grpSp>
      <p:grpSp>
        <p:nvGrpSpPr>
          <p:cNvPr name="Group 7" id="7"/>
          <p:cNvGrpSpPr/>
          <p:nvPr/>
        </p:nvGrpSpPr>
        <p:grpSpPr>
          <a:xfrm rot="0">
            <a:off x="666750" y="3657600"/>
            <a:ext cx="9763125" cy="5962650"/>
            <a:chOff x="0" y="0"/>
            <a:chExt cx="2115675" cy="1292110"/>
          </a:xfrm>
        </p:grpSpPr>
        <p:sp>
          <p:nvSpPr>
            <p:cNvPr name="Freeform 8" id="8"/>
            <p:cNvSpPr/>
            <p:nvPr/>
          </p:nvSpPr>
          <p:spPr>
            <a:xfrm flipH="false" flipV="false" rot="0">
              <a:off x="0" y="0"/>
              <a:ext cx="2115675" cy="1292110"/>
            </a:xfrm>
            <a:custGeom>
              <a:avLst/>
              <a:gdLst/>
              <a:ahLst/>
              <a:cxnLst/>
              <a:rect r="r" b="b" t="t" l="l"/>
              <a:pathLst>
                <a:path h="1292110" w="2115675">
                  <a:moveTo>
                    <a:pt x="0" y="124380"/>
                  </a:moveTo>
                  <a:lnTo>
                    <a:pt x="0" y="895952"/>
                  </a:lnTo>
                  <a:cubicBezTo>
                    <a:pt x="0" y="964645"/>
                    <a:pt x="55687" y="1020332"/>
                    <a:pt x="124380" y="1020332"/>
                  </a:cubicBezTo>
                  <a:lnTo>
                    <a:pt x="267087" y="1020332"/>
                  </a:lnTo>
                  <a:cubicBezTo>
                    <a:pt x="303063" y="1020332"/>
                    <a:pt x="337276" y="1035909"/>
                    <a:pt x="360898" y="1063042"/>
                  </a:cubicBezTo>
                  <a:lnTo>
                    <a:pt x="523133" y="1249398"/>
                  </a:lnTo>
                  <a:cubicBezTo>
                    <a:pt x="546755" y="1276532"/>
                    <a:pt x="580969" y="1292109"/>
                    <a:pt x="616944" y="1292110"/>
                  </a:cubicBezTo>
                  <a:lnTo>
                    <a:pt x="1821814" y="1292110"/>
                  </a:lnTo>
                  <a:cubicBezTo>
                    <a:pt x="1857723" y="1292109"/>
                    <a:pt x="1891879" y="1276590"/>
                    <a:pt x="1915499" y="1249544"/>
                  </a:cubicBezTo>
                  <a:lnTo>
                    <a:pt x="2074689" y="1067262"/>
                  </a:lnTo>
                  <a:cubicBezTo>
                    <a:pt x="2101113" y="1037005"/>
                    <a:pt x="2115674" y="998196"/>
                    <a:pt x="2115675" y="958025"/>
                  </a:cubicBezTo>
                  <a:lnTo>
                    <a:pt x="2115675" y="124380"/>
                  </a:lnTo>
                  <a:cubicBezTo>
                    <a:pt x="2115675" y="91391"/>
                    <a:pt x="2102570" y="59754"/>
                    <a:pt x="2079243" y="36428"/>
                  </a:cubicBezTo>
                  <a:cubicBezTo>
                    <a:pt x="2055916" y="13102"/>
                    <a:pt x="2024278" y="-1"/>
                    <a:pt x="1991290" y="0"/>
                  </a:cubicBezTo>
                  <a:lnTo>
                    <a:pt x="124380" y="0"/>
                  </a:lnTo>
                  <a:cubicBezTo>
                    <a:pt x="55687" y="0"/>
                    <a:pt x="0" y="55687"/>
                    <a:pt x="0" y="124380"/>
                  </a:cubicBezTo>
                  <a:close/>
                </a:path>
              </a:pathLst>
            </a:custGeom>
            <a:blipFill>
              <a:blip r:embed="rId2"/>
              <a:stretch>
                <a:fillRect l="-473" t="0" r="-473" b="0"/>
              </a:stretch>
            </a:blipFill>
          </p:spPr>
        </p:sp>
      </p:grpSp>
      <p:grpSp>
        <p:nvGrpSpPr>
          <p:cNvPr name="Group 9" id="9"/>
          <p:cNvGrpSpPr/>
          <p:nvPr/>
        </p:nvGrpSpPr>
        <p:grpSpPr>
          <a:xfrm rot="0">
            <a:off x="11260484" y="4248150"/>
            <a:ext cx="5998816" cy="2025787"/>
            <a:chOff x="0" y="0"/>
            <a:chExt cx="7998421" cy="2701050"/>
          </a:xfrm>
        </p:grpSpPr>
        <p:sp>
          <p:nvSpPr>
            <p:cNvPr name="TextBox 10" id="10"/>
            <p:cNvSpPr txBox="true"/>
            <p:nvPr/>
          </p:nvSpPr>
          <p:spPr>
            <a:xfrm rot="0">
              <a:off x="0" y="-19050"/>
              <a:ext cx="7998421" cy="628650"/>
            </a:xfrm>
            <a:prstGeom prst="rect">
              <a:avLst/>
            </a:prstGeom>
          </p:spPr>
          <p:txBody>
            <a:bodyPr anchor="t" rtlCol="false" tIns="0" lIns="0" bIns="0" rIns="0">
              <a:spAutoFit/>
            </a:bodyPr>
            <a:lstStyle/>
            <a:p>
              <a:pPr algn="l" marL="0" indent="0" lvl="0">
                <a:lnSpc>
                  <a:spcPts val="3600"/>
                </a:lnSpc>
                <a:spcBef>
                  <a:spcPct val="0"/>
                </a:spcBef>
              </a:pPr>
              <a:r>
                <a:rPr lang="en-US" b="true" sz="3000" spc="-165" strike="noStrike" u="none">
                  <a:solidFill>
                    <a:srgbClr val="F0F0F0"/>
                  </a:solidFill>
                  <a:latin typeface="Work Sans Semi-Bold"/>
                  <a:ea typeface="Work Sans Semi-Bold"/>
                  <a:cs typeface="Work Sans Semi-Bold"/>
                  <a:sym typeface="Work Sans Semi-Bold"/>
                </a:rPr>
                <a:t>AI</a:t>
              </a:r>
            </a:p>
          </p:txBody>
        </p:sp>
        <p:sp>
          <p:nvSpPr>
            <p:cNvPr name="TextBox 11" id="11"/>
            <p:cNvSpPr txBox="true"/>
            <p:nvPr/>
          </p:nvSpPr>
          <p:spPr>
            <a:xfrm rot="0">
              <a:off x="0" y="879235"/>
              <a:ext cx="7998421" cy="1821815"/>
            </a:xfrm>
            <a:prstGeom prst="rect">
              <a:avLst/>
            </a:prstGeom>
          </p:spPr>
          <p:txBody>
            <a:bodyPr anchor="t" rtlCol="false" tIns="0" lIns="0" bIns="0" rIns="0">
              <a:spAutoFit/>
            </a:bodyPr>
            <a:lstStyle/>
            <a:p>
              <a:pPr algn="l" marL="453392" indent="-226696" lvl="1">
                <a:lnSpc>
                  <a:spcPts val="2730"/>
                </a:lnSpc>
                <a:buFont typeface="Arial"/>
                <a:buChar char="•"/>
              </a:pPr>
              <a:r>
                <a:rPr lang="en-US" sz="2100" spc="-115">
                  <a:solidFill>
                    <a:srgbClr val="F0F0F0"/>
                  </a:solidFill>
                  <a:latin typeface="Work Sans"/>
                  <a:ea typeface="Work Sans"/>
                  <a:cs typeface="Work Sans"/>
                  <a:sym typeface="Work Sans"/>
                </a:rPr>
                <a:t>Rapid growth of automation</a:t>
              </a:r>
            </a:p>
            <a:p>
              <a:pPr algn="l" marL="453392" indent="-226696" lvl="1">
                <a:lnSpc>
                  <a:spcPts val="2730"/>
                </a:lnSpc>
                <a:buFont typeface="Arial"/>
                <a:buChar char="•"/>
              </a:pPr>
              <a:r>
                <a:rPr lang="en-US" sz="2100" spc="-115">
                  <a:solidFill>
                    <a:srgbClr val="F0F0F0"/>
                  </a:solidFill>
                  <a:latin typeface="Work Sans"/>
                  <a:ea typeface="Work Sans"/>
                  <a:cs typeface="Work Sans"/>
                  <a:sym typeface="Work Sans"/>
                </a:rPr>
                <a:t>Increasing use of AI tools</a:t>
              </a:r>
            </a:p>
            <a:p>
              <a:pPr algn="l" marL="453392" indent="-226696" lvl="1">
                <a:lnSpc>
                  <a:spcPts val="2730"/>
                </a:lnSpc>
                <a:buFont typeface="Arial"/>
                <a:buChar char="•"/>
              </a:pPr>
              <a:r>
                <a:rPr lang="en-US" sz="2100" spc="-115">
                  <a:solidFill>
                    <a:srgbClr val="F0F0F0"/>
                  </a:solidFill>
                  <a:latin typeface="Work Sans"/>
                  <a:ea typeface="Work Sans"/>
                  <a:cs typeface="Work Sans"/>
                  <a:sym typeface="Work Sans"/>
                </a:rPr>
                <a:t>Shifts in job roles</a:t>
              </a:r>
            </a:p>
            <a:p>
              <a:pPr algn="l" marL="453392" indent="-226696" lvl="1">
                <a:lnSpc>
                  <a:spcPts val="2730"/>
                </a:lnSpc>
                <a:buFont typeface="Arial"/>
                <a:buChar char="•"/>
              </a:pPr>
              <a:r>
                <a:rPr lang="en-US" sz="2100" spc="-115">
                  <a:solidFill>
                    <a:srgbClr val="F0F0F0"/>
                  </a:solidFill>
                  <a:latin typeface="Work Sans"/>
                  <a:ea typeface="Work Sans"/>
                  <a:cs typeface="Work Sans"/>
                  <a:sym typeface="Work Sans"/>
                </a:rPr>
                <a:t>Need for digital literacy</a:t>
              </a:r>
            </a:p>
          </p:txBody>
        </p:sp>
      </p:grpSp>
      <p:grpSp>
        <p:nvGrpSpPr>
          <p:cNvPr name="Group 12" id="12"/>
          <p:cNvGrpSpPr/>
          <p:nvPr/>
        </p:nvGrpSpPr>
        <p:grpSpPr>
          <a:xfrm rot="0">
            <a:off x="11260484" y="6934200"/>
            <a:ext cx="5998816" cy="2025787"/>
            <a:chOff x="0" y="0"/>
            <a:chExt cx="7998421" cy="2701050"/>
          </a:xfrm>
        </p:grpSpPr>
        <p:sp>
          <p:nvSpPr>
            <p:cNvPr name="TextBox 13" id="13"/>
            <p:cNvSpPr txBox="true"/>
            <p:nvPr/>
          </p:nvSpPr>
          <p:spPr>
            <a:xfrm rot="0">
              <a:off x="0" y="-19050"/>
              <a:ext cx="7998421" cy="628650"/>
            </a:xfrm>
            <a:prstGeom prst="rect">
              <a:avLst/>
            </a:prstGeom>
          </p:spPr>
          <p:txBody>
            <a:bodyPr anchor="t" rtlCol="false" tIns="0" lIns="0" bIns="0" rIns="0">
              <a:spAutoFit/>
            </a:bodyPr>
            <a:lstStyle/>
            <a:p>
              <a:pPr algn="l" marL="0" indent="0" lvl="0">
                <a:lnSpc>
                  <a:spcPts val="3600"/>
                </a:lnSpc>
                <a:spcBef>
                  <a:spcPct val="0"/>
                </a:spcBef>
              </a:pPr>
              <a:r>
                <a:rPr lang="en-US" b="true" sz="3000" spc="-165" strike="noStrike" u="none">
                  <a:solidFill>
                    <a:srgbClr val="F0F0F0"/>
                  </a:solidFill>
                  <a:latin typeface="Work Sans Semi-Bold"/>
                  <a:ea typeface="Work Sans Semi-Bold"/>
                  <a:cs typeface="Work Sans Semi-Bold"/>
                  <a:sym typeface="Work Sans Semi-Bold"/>
                </a:rPr>
                <a:t>Uncertainty</a:t>
              </a:r>
            </a:p>
          </p:txBody>
        </p:sp>
        <p:sp>
          <p:nvSpPr>
            <p:cNvPr name="TextBox 14" id="14"/>
            <p:cNvSpPr txBox="true"/>
            <p:nvPr/>
          </p:nvSpPr>
          <p:spPr>
            <a:xfrm rot="0">
              <a:off x="0" y="879235"/>
              <a:ext cx="7998421" cy="1821815"/>
            </a:xfrm>
            <a:prstGeom prst="rect">
              <a:avLst/>
            </a:prstGeom>
          </p:spPr>
          <p:txBody>
            <a:bodyPr anchor="t" rtlCol="false" tIns="0" lIns="0" bIns="0" rIns="0">
              <a:spAutoFit/>
            </a:bodyPr>
            <a:lstStyle/>
            <a:p>
              <a:pPr algn="l" marL="453392" indent="-226696" lvl="1">
                <a:lnSpc>
                  <a:spcPts val="2730"/>
                </a:lnSpc>
                <a:buFont typeface="Arial"/>
                <a:buChar char="•"/>
              </a:pPr>
              <a:r>
                <a:rPr lang="en-US" sz="2100" spc="-115">
                  <a:solidFill>
                    <a:srgbClr val="F0F0F0"/>
                  </a:solidFill>
                  <a:latin typeface="Work Sans"/>
                  <a:ea typeface="Work Sans"/>
                  <a:cs typeface="Work Sans"/>
                  <a:sym typeface="Work Sans"/>
                </a:rPr>
                <a:t>Worker anxiety on job security</a:t>
              </a:r>
            </a:p>
            <a:p>
              <a:pPr algn="l" marL="453392" indent="-226696" lvl="1">
                <a:lnSpc>
                  <a:spcPts val="2730"/>
                </a:lnSpc>
                <a:buFont typeface="Arial"/>
                <a:buChar char="•"/>
              </a:pPr>
              <a:r>
                <a:rPr lang="en-US" sz="2100" spc="-115">
                  <a:solidFill>
                    <a:srgbClr val="F0F0F0"/>
                  </a:solidFill>
                  <a:latin typeface="Work Sans"/>
                  <a:ea typeface="Work Sans"/>
                  <a:cs typeface="Work Sans"/>
                  <a:sym typeface="Work Sans"/>
                </a:rPr>
                <a:t>Evolving workforce dynamics</a:t>
              </a:r>
            </a:p>
            <a:p>
              <a:pPr algn="l" marL="453392" indent="-226696" lvl="1">
                <a:lnSpc>
                  <a:spcPts val="2730"/>
                </a:lnSpc>
                <a:buFont typeface="Arial"/>
                <a:buChar char="•"/>
              </a:pPr>
              <a:r>
                <a:rPr lang="en-US" sz="2100" spc="-115">
                  <a:solidFill>
                    <a:srgbClr val="F0F0F0"/>
                  </a:solidFill>
                  <a:latin typeface="Work Sans"/>
                  <a:ea typeface="Work Sans"/>
                  <a:cs typeface="Work Sans"/>
                  <a:sym typeface="Work Sans"/>
                </a:rPr>
                <a:t>Adaptability to change</a:t>
              </a:r>
            </a:p>
            <a:p>
              <a:pPr algn="l" marL="453392" indent="-226696" lvl="1">
                <a:lnSpc>
                  <a:spcPts val="2730"/>
                </a:lnSpc>
                <a:buFont typeface="Arial"/>
                <a:buChar char="•"/>
              </a:pPr>
              <a:r>
                <a:rPr lang="en-US" sz="2100" spc="-115">
                  <a:solidFill>
                    <a:srgbClr val="F0F0F0"/>
                  </a:solidFill>
                  <a:latin typeface="Work Sans"/>
                  <a:ea typeface="Work Sans"/>
                  <a:cs typeface="Work Sans"/>
                  <a:sym typeface="Work Sans"/>
                </a:rPr>
                <a:t>Importance of support systems</a:t>
              </a:r>
            </a:p>
          </p:txBody>
        </p:sp>
      </p:grpSp>
      <p:sp>
        <p:nvSpPr>
          <p:cNvPr name="TextBox 15" id="15"/>
          <p:cNvSpPr txBox="true"/>
          <p:nvPr/>
        </p:nvSpPr>
        <p:spPr>
          <a:xfrm rot="0">
            <a:off x="2105025" y="1641475"/>
            <a:ext cx="14077950" cy="898525"/>
          </a:xfrm>
          <a:prstGeom prst="rect">
            <a:avLst/>
          </a:prstGeom>
        </p:spPr>
        <p:txBody>
          <a:bodyPr anchor="t" rtlCol="false" tIns="0" lIns="0" bIns="0" rIns="0">
            <a:spAutoFit/>
          </a:bodyPr>
          <a:lstStyle/>
          <a:p>
            <a:pPr algn="l" marL="0" indent="0" lvl="0">
              <a:lnSpc>
                <a:spcPts val="6649"/>
              </a:lnSpc>
              <a:spcBef>
                <a:spcPct val="0"/>
              </a:spcBef>
            </a:pPr>
            <a:r>
              <a:rPr lang="en-US" b="true" sz="6999" spc="-384" strike="noStrike" u="none">
                <a:solidFill>
                  <a:srgbClr val="E94560"/>
                </a:solidFill>
                <a:latin typeface="Work Sans Semi-Bold"/>
                <a:ea typeface="Work Sans Semi-Bold"/>
                <a:cs typeface="Work Sans Semi-Bold"/>
                <a:sym typeface="Work Sans Semi-Bold"/>
              </a:rPr>
              <a:t>Need for Change</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1F4068"/>
        </a:solidFill>
      </p:bgPr>
    </p:bg>
    <p:spTree>
      <p:nvGrpSpPr>
        <p:cNvPr id="1" name=""/>
        <p:cNvGrpSpPr/>
        <p:nvPr/>
      </p:nvGrpSpPr>
      <p:grpSpPr>
        <a:xfrm>
          <a:off x="0" y="0"/>
          <a:ext cx="0" cy="0"/>
          <a:chOff x="0" y="0"/>
          <a:chExt cx="0" cy="0"/>
        </a:xfrm>
      </p:grpSpPr>
      <p:grpSp>
        <p:nvGrpSpPr>
          <p:cNvPr name="Group 2" id="2"/>
          <p:cNvGrpSpPr/>
          <p:nvPr/>
        </p:nvGrpSpPr>
        <p:grpSpPr>
          <a:xfrm rot="0">
            <a:off x="666750" y="3657600"/>
            <a:ext cx="5448300" cy="5962650"/>
            <a:chOff x="0" y="0"/>
            <a:chExt cx="1434943" cy="1570410"/>
          </a:xfrm>
        </p:grpSpPr>
        <p:sp>
          <p:nvSpPr>
            <p:cNvPr name="Freeform 3" id="3"/>
            <p:cNvSpPr/>
            <p:nvPr/>
          </p:nvSpPr>
          <p:spPr>
            <a:xfrm flipH="false" flipV="false" rot="0">
              <a:off x="0" y="0"/>
              <a:ext cx="1434943" cy="1570410"/>
            </a:xfrm>
            <a:custGeom>
              <a:avLst/>
              <a:gdLst/>
              <a:ahLst/>
              <a:cxnLst/>
              <a:rect r="r" b="b" t="t" l="l"/>
              <a:pathLst>
                <a:path h="1570410" w="1434943">
                  <a:moveTo>
                    <a:pt x="56839" y="0"/>
                  </a:moveTo>
                  <a:lnTo>
                    <a:pt x="1378104" y="0"/>
                  </a:lnTo>
                  <a:cubicBezTo>
                    <a:pt x="1409495" y="0"/>
                    <a:pt x="1434943" y="25448"/>
                    <a:pt x="1434943" y="56839"/>
                  </a:cubicBezTo>
                  <a:lnTo>
                    <a:pt x="1434943" y="1513571"/>
                  </a:lnTo>
                  <a:cubicBezTo>
                    <a:pt x="1434943" y="1544962"/>
                    <a:pt x="1409495" y="1570410"/>
                    <a:pt x="1378104" y="1570410"/>
                  </a:cubicBezTo>
                  <a:lnTo>
                    <a:pt x="56839" y="1570410"/>
                  </a:lnTo>
                  <a:cubicBezTo>
                    <a:pt x="25448" y="1570410"/>
                    <a:pt x="0" y="1544962"/>
                    <a:pt x="0" y="1513571"/>
                  </a:cubicBezTo>
                  <a:lnTo>
                    <a:pt x="0" y="56839"/>
                  </a:lnTo>
                  <a:cubicBezTo>
                    <a:pt x="0" y="25448"/>
                    <a:pt x="25448" y="0"/>
                    <a:pt x="56839" y="0"/>
                  </a:cubicBezTo>
                  <a:close/>
                </a:path>
              </a:pathLst>
            </a:custGeom>
            <a:solidFill>
              <a:srgbClr val="162447"/>
            </a:solidFill>
          </p:spPr>
        </p:sp>
        <p:sp>
          <p:nvSpPr>
            <p:cNvPr name="TextBox 4" id="4"/>
            <p:cNvSpPr txBox="true"/>
            <p:nvPr/>
          </p:nvSpPr>
          <p:spPr>
            <a:xfrm>
              <a:off x="0" y="-57150"/>
              <a:ext cx="1434943" cy="1627560"/>
            </a:xfrm>
            <a:prstGeom prst="rect">
              <a:avLst/>
            </a:prstGeom>
          </p:spPr>
          <p:txBody>
            <a:bodyPr anchor="ctr" rtlCol="false" tIns="50800" lIns="50800" bIns="50800" rIns="50800"/>
            <a:lstStyle/>
            <a:p>
              <a:pPr algn="ctr">
                <a:lnSpc>
                  <a:spcPts val="3359"/>
                </a:lnSpc>
              </a:pPr>
            </a:p>
          </p:txBody>
        </p:sp>
      </p:grpSp>
      <p:grpSp>
        <p:nvGrpSpPr>
          <p:cNvPr name="Group 5" id="5"/>
          <p:cNvGrpSpPr/>
          <p:nvPr/>
        </p:nvGrpSpPr>
        <p:grpSpPr>
          <a:xfrm rot="0">
            <a:off x="2105025" y="4248150"/>
            <a:ext cx="3236589" cy="1547918"/>
            <a:chOff x="0" y="0"/>
            <a:chExt cx="4315452" cy="2063890"/>
          </a:xfrm>
        </p:grpSpPr>
        <p:sp>
          <p:nvSpPr>
            <p:cNvPr name="TextBox 6" id="6"/>
            <p:cNvSpPr txBox="true"/>
            <p:nvPr/>
          </p:nvSpPr>
          <p:spPr>
            <a:xfrm rot="0">
              <a:off x="0" y="-9525"/>
              <a:ext cx="4315452" cy="1190625"/>
            </a:xfrm>
            <a:prstGeom prst="rect">
              <a:avLst/>
            </a:prstGeom>
          </p:spPr>
          <p:txBody>
            <a:bodyPr anchor="t" rtlCol="false" tIns="0" lIns="0" bIns="0" rIns="0">
              <a:spAutoFit/>
            </a:bodyPr>
            <a:lstStyle/>
            <a:p>
              <a:pPr algn="l" marL="0" indent="0" lvl="0">
                <a:lnSpc>
                  <a:spcPts val="2388"/>
                </a:lnSpc>
                <a:spcBef>
                  <a:spcPct val="0"/>
                </a:spcBef>
              </a:pPr>
              <a:r>
                <a:rPr lang="en-US" b="true" sz="1990" spc="-109" strike="noStrike" u="none">
                  <a:solidFill>
                    <a:srgbClr val="F0F0F0"/>
                  </a:solidFill>
                  <a:latin typeface="Work Sans Semi-Bold"/>
                  <a:ea typeface="Work Sans Semi-Bold"/>
                  <a:cs typeface="Work Sans Semi-Bold"/>
                  <a:sym typeface="Work Sans Semi-Bold"/>
                </a:rPr>
                <a:t>Cultivating Emotional Intelligence and Empathy in Teams</a:t>
              </a:r>
            </a:p>
          </p:txBody>
        </p:sp>
        <p:sp>
          <p:nvSpPr>
            <p:cNvPr name="TextBox 7" id="7"/>
            <p:cNvSpPr txBox="true"/>
            <p:nvPr/>
          </p:nvSpPr>
          <p:spPr>
            <a:xfrm rot="0">
              <a:off x="0" y="1419365"/>
              <a:ext cx="4315452" cy="644525"/>
            </a:xfrm>
            <a:prstGeom prst="rect">
              <a:avLst/>
            </a:prstGeom>
          </p:spPr>
          <p:txBody>
            <a:bodyPr anchor="t" rtlCol="false" tIns="0" lIns="0" bIns="0" rIns="0">
              <a:spAutoFit/>
            </a:bodyPr>
            <a:lstStyle/>
            <a:p>
              <a:pPr algn="l" marL="0" indent="0" lvl="0">
                <a:lnSpc>
                  <a:spcPts val="1882"/>
                </a:lnSpc>
              </a:pPr>
              <a:r>
                <a:rPr lang="en-US" sz="1568" spc="-86">
                  <a:solidFill>
                    <a:srgbClr val="F0F0F0"/>
                  </a:solidFill>
                  <a:latin typeface="Work Sans"/>
                  <a:ea typeface="Work Sans"/>
                  <a:cs typeface="Work Sans"/>
                  <a:sym typeface="Work Sans"/>
                </a:rPr>
                <a:t>Empathy enhances collaboration and strengthens team dynamics.</a:t>
              </a:r>
            </a:p>
          </p:txBody>
        </p:sp>
      </p:grpSp>
      <p:sp>
        <p:nvSpPr>
          <p:cNvPr name="Freeform 8" id="8"/>
          <p:cNvSpPr/>
          <p:nvPr/>
        </p:nvSpPr>
        <p:spPr>
          <a:xfrm flipH="false" flipV="false" rot="0">
            <a:off x="1319620" y="4248150"/>
            <a:ext cx="460534" cy="460534"/>
          </a:xfrm>
          <a:custGeom>
            <a:avLst/>
            <a:gdLst/>
            <a:ahLst/>
            <a:cxnLst/>
            <a:rect r="r" b="b" t="t" l="l"/>
            <a:pathLst>
              <a:path h="460534" w="460534">
                <a:moveTo>
                  <a:pt x="0" y="0"/>
                </a:moveTo>
                <a:lnTo>
                  <a:pt x="460534" y="0"/>
                </a:lnTo>
                <a:lnTo>
                  <a:pt x="460534" y="460534"/>
                </a:lnTo>
                <a:lnTo>
                  <a:pt x="0" y="46053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9" id="9"/>
          <p:cNvGrpSpPr/>
          <p:nvPr/>
        </p:nvGrpSpPr>
        <p:grpSpPr>
          <a:xfrm rot="0">
            <a:off x="666750" y="666750"/>
            <a:ext cx="16954500" cy="2686050"/>
            <a:chOff x="0" y="0"/>
            <a:chExt cx="4987154" cy="790100"/>
          </a:xfrm>
        </p:grpSpPr>
        <p:sp>
          <p:nvSpPr>
            <p:cNvPr name="Freeform 10" id="10"/>
            <p:cNvSpPr/>
            <p:nvPr/>
          </p:nvSpPr>
          <p:spPr>
            <a:xfrm flipH="false" flipV="false" rot="0">
              <a:off x="0" y="0"/>
              <a:ext cx="4987156" cy="790100"/>
            </a:xfrm>
            <a:custGeom>
              <a:avLst/>
              <a:gdLst/>
              <a:ahLst/>
              <a:cxnLst/>
              <a:rect r="r" b="b" t="t" l="l"/>
              <a:pathLst>
                <a:path h="790100" w="4987156">
                  <a:moveTo>
                    <a:pt x="4640197" y="0"/>
                  </a:moveTo>
                  <a:lnTo>
                    <a:pt x="148415" y="0"/>
                  </a:lnTo>
                  <a:cubicBezTo>
                    <a:pt x="66448" y="0"/>
                    <a:pt x="0" y="66448"/>
                    <a:pt x="0" y="148415"/>
                  </a:cubicBezTo>
                  <a:lnTo>
                    <a:pt x="0" y="510707"/>
                  </a:lnTo>
                  <a:cubicBezTo>
                    <a:pt x="0" y="547218"/>
                    <a:pt x="13458" y="582448"/>
                    <a:pt x="37800" y="609659"/>
                  </a:cubicBezTo>
                  <a:lnTo>
                    <a:pt x="154967" y="740636"/>
                  </a:lnTo>
                  <a:cubicBezTo>
                    <a:pt x="183122" y="772111"/>
                    <a:pt x="223353" y="790101"/>
                    <a:pt x="265584" y="790100"/>
                  </a:cubicBezTo>
                  <a:lnTo>
                    <a:pt x="4838740" y="790100"/>
                  </a:lnTo>
                  <a:cubicBezTo>
                    <a:pt x="4878102" y="790100"/>
                    <a:pt x="4915853" y="774464"/>
                    <a:pt x="4943686" y="746630"/>
                  </a:cubicBezTo>
                  <a:cubicBezTo>
                    <a:pt x="4971519" y="718797"/>
                    <a:pt x="4987156" y="681047"/>
                    <a:pt x="4987156" y="641685"/>
                  </a:cubicBezTo>
                  <a:lnTo>
                    <a:pt x="4987156" y="366141"/>
                  </a:lnTo>
                  <a:cubicBezTo>
                    <a:pt x="4987156" y="329143"/>
                    <a:pt x="4973337" y="293478"/>
                    <a:pt x="4948407" y="266140"/>
                  </a:cubicBezTo>
                  <a:lnTo>
                    <a:pt x="4749864" y="48414"/>
                  </a:lnTo>
                  <a:cubicBezTo>
                    <a:pt x="4721742" y="17574"/>
                    <a:pt x="4681934" y="0"/>
                    <a:pt x="4640197" y="0"/>
                  </a:cubicBezTo>
                  <a:close/>
                </a:path>
              </a:pathLst>
            </a:custGeom>
            <a:solidFill>
              <a:srgbClr val="F0F0F0"/>
            </a:solidFill>
          </p:spPr>
        </p:sp>
      </p:grpSp>
      <p:sp>
        <p:nvSpPr>
          <p:cNvPr name="TextBox 11" id="11"/>
          <p:cNvSpPr txBox="true"/>
          <p:nvPr/>
        </p:nvSpPr>
        <p:spPr>
          <a:xfrm rot="0">
            <a:off x="2105025" y="1641475"/>
            <a:ext cx="14077950" cy="898525"/>
          </a:xfrm>
          <a:prstGeom prst="rect">
            <a:avLst/>
          </a:prstGeom>
        </p:spPr>
        <p:txBody>
          <a:bodyPr anchor="t" rtlCol="false" tIns="0" lIns="0" bIns="0" rIns="0">
            <a:spAutoFit/>
          </a:bodyPr>
          <a:lstStyle/>
          <a:p>
            <a:pPr algn="l" marL="0" indent="0" lvl="0">
              <a:lnSpc>
                <a:spcPts val="6649"/>
              </a:lnSpc>
              <a:spcBef>
                <a:spcPct val="0"/>
              </a:spcBef>
            </a:pPr>
            <a:r>
              <a:rPr lang="en-US" b="true" sz="6999" spc="-384" strike="noStrike" u="none">
                <a:solidFill>
                  <a:srgbClr val="E94560"/>
                </a:solidFill>
                <a:latin typeface="Work Sans Semi-Bold"/>
                <a:ea typeface="Work Sans Semi-Bold"/>
                <a:cs typeface="Work Sans Semi-Bold"/>
                <a:sym typeface="Work Sans Semi-Bold"/>
              </a:rPr>
              <a:t>Our Values</a:t>
            </a:r>
          </a:p>
        </p:txBody>
      </p:sp>
      <p:grpSp>
        <p:nvGrpSpPr>
          <p:cNvPr name="Group 12" id="12"/>
          <p:cNvGrpSpPr/>
          <p:nvPr/>
        </p:nvGrpSpPr>
        <p:grpSpPr>
          <a:xfrm rot="0">
            <a:off x="6419850" y="3657600"/>
            <a:ext cx="5448300" cy="2828925"/>
            <a:chOff x="0" y="0"/>
            <a:chExt cx="1434943" cy="745067"/>
          </a:xfrm>
        </p:grpSpPr>
        <p:sp>
          <p:nvSpPr>
            <p:cNvPr name="Freeform 13" id="13"/>
            <p:cNvSpPr/>
            <p:nvPr/>
          </p:nvSpPr>
          <p:spPr>
            <a:xfrm flipH="false" flipV="false" rot="0">
              <a:off x="0" y="0"/>
              <a:ext cx="1434943" cy="745067"/>
            </a:xfrm>
            <a:custGeom>
              <a:avLst/>
              <a:gdLst/>
              <a:ahLst/>
              <a:cxnLst/>
              <a:rect r="r" b="b" t="t" l="l"/>
              <a:pathLst>
                <a:path h="745067" w="1434943">
                  <a:moveTo>
                    <a:pt x="56839" y="0"/>
                  </a:moveTo>
                  <a:lnTo>
                    <a:pt x="1378104" y="0"/>
                  </a:lnTo>
                  <a:cubicBezTo>
                    <a:pt x="1409495" y="0"/>
                    <a:pt x="1434943" y="25448"/>
                    <a:pt x="1434943" y="56839"/>
                  </a:cubicBezTo>
                  <a:lnTo>
                    <a:pt x="1434943" y="688228"/>
                  </a:lnTo>
                  <a:cubicBezTo>
                    <a:pt x="1434943" y="719619"/>
                    <a:pt x="1409495" y="745067"/>
                    <a:pt x="1378104" y="745067"/>
                  </a:cubicBezTo>
                  <a:lnTo>
                    <a:pt x="56839" y="745067"/>
                  </a:lnTo>
                  <a:cubicBezTo>
                    <a:pt x="25448" y="745067"/>
                    <a:pt x="0" y="719619"/>
                    <a:pt x="0" y="688228"/>
                  </a:cubicBezTo>
                  <a:lnTo>
                    <a:pt x="0" y="56839"/>
                  </a:lnTo>
                  <a:cubicBezTo>
                    <a:pt x="0" y="25448"/>
                    <a:pt x="25448" y="0"/>
                    <a:pt x="56839" y="0"/>
                  </a:cubicBezTo>
                  <a:close/>
                </a:path>
              </a:pathLst>
            </a:custGeom>
            <a:solidFill>
              <a:srgbClr val="162447"/>
            </a:solidFill>
          </p:spPr>
        </p:sp>
        <p:sp>
          <p:nvSpPr>
            <p:cNvPr name="TextBox 14" id="14"/>
            <p:cNvSpPr txBox="true"/>
            <p:nvPr/>
          </p:nvSpPr>
          <p:spPr>
            <a:xfrm>
              <a:off x="0" y="-57150"/>
              <a:ext cx="1434943" cy="802217"/>
            </a:xfrm>
            <a:prstGeom prst="rect">
              <a:avLst/>
            </a:prstGeom>
          </p:spPr>
          <p:txBody>
            <a:bodyPr anchor="ctr" rtlCol="false" tIns="50800" lIns="50800" bIns="50800" rIns="50800"/>
            <a:lstStyle/>
            <a:p>
              <a:pPr algn="ctr">
                <a:lnSpc>
                  <a:spcPts val="3359"/>
                </a:lnSpc>
              </a:pPr>
            </a:p>
          </p:txBody>
        </p:sp>
      </p:grpSp>
      <p:grpSp>
        <p:nvGrpSpPr>
          <p:cNvPr name="Group 15" id="15"/>
          <p:cNvGrpSpPr/>
          <p:nvPr/>
        </p:nvGrpSpPr>
        <p:grpSpPr>
          <a:xfrm rot="0">
            <a:off x="6419850" y="6791325"/>
            <a:ext cx="5448300" cy="2828925"/>
            <a:chOff x="0" y="0"/>
            <a:chExt cx="1434943" cy="745067"/>
          </a:xfrm>
        </p:grpSpPr>
        <p:sp>
          <p:nvSpPr>
            <p:cNvPr name="Freeform 16" id="16"/>
            <p:cNvSpPr/>
            <p:nvPr/>
          </p:nvSpPr>
          <p:spPr>
            <a:xfrm flipH="false" flipV="false" rot="0">
              <a:off x="0" y="0"/>
              <a:ext cx="1434943" cy="745067"/>
            </a:xfrm>
            <a:custGeom>
              <a:avLst/>
              <a:gdLst/>
              <a:ahLst/>
              <a:cxnLst/>
              <a:rect r="r" b="b" t="t" l="l"/>
              <a:pathLst>
                <a:path h="745067" w="1434943">
                  <a:moveTo>
                    <a:pt x="56839" y="0"/>
                  </a:moveTo>
                  <a:lnTo>
                    <a:pt x="1378104" y="0"/>
                  </a:lnTo>
                  <a:cubicBezTo>
                    <a:pt x="1409495" y="0"/>
                    <a:pt x="1434943" y="25448"/>
                    <a:pt x="1434943" y="56839"/>
                  </a:cubicBezTo>
                  <a:lnTo>
                    <a:pt x="1434943" y="688228"/>
                  </a:lnTo>
                  <a:cubicBezTo>
                    <a:pt x="1434943" y="719619"/>
                    <a:pt x="1409495" y="745067"/>
                    <a:pt x="1378104" y="745067"/>
                  </a:cubicBezTo>
                  <a:lnTo>
                    <a:pt x="56839" y="745067"/>
                  </a:lnTo>
                  <a:cubicBezTo>
                    <a:pt x="25448" y="745067"/>
                    <a:pt x="0" y="719619"/>
                    <a:pt x="0" y="688228"/>
                  </a:cubicBezTo>
                  <a:lnTo>
                    <a:pt x="0" y="56839"/>
                  </a:lnTo>
                  <a:cubicBezTo>
                    <a:pt x="0" y="25448"/>
                    <a:pt x="25448" y="0"/>
                    <a:pt x="56839" y="0"/>
                  </a:cubicBezTo>
                  <a:close/>
                </a:path>
              </a:pathLst>
            </a:custGeom>
            <a:solidFill>
              <a:srgbClr val="162447"/>
            </a:solidFill>
          </p:spPr>
        </p:sp>
        <p:sp>
          <p:nvSpPr>
            <p:cNvPr name="TextBox 17" id="17"/>
            <p:cNvSpPr txBox="true"/>
            <p:nvPr/>
          </p:nvSpPr>
          <p:spPr>
            <a:xfrm>
              <a:off x="0" y="-57150"/>
              <a:ext cx="1434943" cy="802217"/>
            </a:xfrm>
            <a:prstGeom prst="rect">
              <a:avLst/>
            </a:prstGeom>
          </p:spPr>
          <p:txBody>
            <a:bodyPr anchor="ctr" rtlCol="false" tIns="50800" lIns="50800" bIns="50800" rIns="50800"/>
            <a:lstStyle/>
            <a:p>
              <a:pPr algn="ctr">
                <a:lnSpc>
                  <a:spcPts val="3359"/>
                </a:lnSpc>
              </a:pPr>
            </a:p>
          </p:txBody>
        </p:sp>
      </p:grpSp>
      <p:grpSp>
        <p:nvGrpSpPr>
          <p:cNvPr name="Group 18" id="18"/>
          <p:cNvGrpSpPr/>
          <p:nvPr/>
        </p:nvGrpSpPr>
        <p:grpSpPr>
          <a:xfrm rot="0">
            <a:off x="7858125" y="4248150"/>
            <a:ext cx="3530082" cy="1252643"/>
            <a:chOff x="0" y="0"/>
            <a:chExt cx="4706777" cy="1670190"/>
          </a:xfrm>
        </p:grpSpPr>
        <p:sp>
          <p:nvSpPr>
            <p:cNvPr name="TextBox 19" id="19"/>
            <p:cNvSpPr txBox="true"/>
            <p:nvPr/>
          </p:nvSpPr>
          <p:spPr>
            <a:xfrm rot="0">
              <a:off x="0" y="-9525"/>
              <a:ext cx="4706777" cy="796925"/>
            </a:xfrm>
            <a:prstGeom prst="rect">
              <a:avLst/>
            </a:prstGeom>
          </p:spPr>
          <p:txBody>
            <a:bodyPr anchor="t" rtlCol="false" tIns="0" lIns="0" bIns="0" rIns="0">
              <a:spAutoFit/>
            </a:bodyPr>
            <a:lstStyle/>
            <a:p>
              <a:pPr algn="l" marL="0" indent="0" lvl="0">
                <a:lnSpc>
                  <a:spcPts val="2388"/>
                </a:lnSpc>
                <a:spcBef>
                  <a:spcPct val="0"/>
                </a:spcBef>
              </a:pPr>
              <a:r>
                <a:rPr lang="en-US" b="true" sz="1990" spc="-109" strike="noStrike" u="none">
                  <a:solidFill>
                    <a:srgbClr val="F0F0F0"/>
                  </a:solidFill>
                  <a:latin typeface="Work Sans Semi-Bold"/>
                  <a:ea typeface="Work Sans Semi-Bold"/>
                  <a:cs typeface="Work Sans Semi-Bold"/>
                  <a:sym typeface="Work Sans Semi-Bold"/>
                </a:rPr>
                <a:t>Encouraging Moral Reasoning and Shared Responsibility</a:t>
              </a:r>
            </a:p>
          </p:txBody>
        </p:sp>
        <p:sp>
          <p:nvSpPr>
            <p:cNvPr name="TextBox 20" id="20"/>
            <p:cNvSpPr txBox="true"/>
            <p:nvPr/>
          </p:nvSpPr>
          <p:spPr>
            <a:xfrm rot="0">
              <a:off x="0" y="1025665"/>
              <a:ext cx="4706777" cy="644525"/>
            </a:xfrm>
            <a:prstGeom prst="rect">
              <a:avLst/>
            </a:prstGeom>
          </p:spPr>
          <p:txBody>
            <a:bodyPr anchor="t" rtlCol="false" tIns="0" lIns="0" bIns="0" rIns="0">
              <a:spAutoFit/>
            </a:bodyPr>
            <a:lstStyle/>
            <a:p>
              <a:pPr algn="l" marL="0" indent="0" lvl="0">
                <a:lnSpc>
                  <a:spcPts val="1882"/>
                </a:lnSpc>
              </a:pPr>
              <a:r>
                <a:rPr lang="en-US" sz="1568" spc="-86">
                  <a:solidFill>
                    <a:srgbClr val="F0F0F0"/>
                  </a:solidFill>
                  <a:latin typeface="Work Sans"/>
                  <a:ea typeface="Work Sans"/>
                  <a:cs typeface="Work Sans"/>
                  <a:sym typeface="Work Sans"/>
                </a:rPr>
                <a:t>Shared values create a sense of belonging and purpose.</a:t>
              </a:r>
            </a:p>
          </p:txBody>
        </p:sp>
      </p:grpSp>
      <p:grpSp>
        <p:nvGrpSpPr>
          <p:cNvPr name="Group 21" id="21"/>
          <p:cNvGrpSpPr/>
          <p:nvPr/>
        </p:nvGrpSpPr>
        <p:grpSpPr>
          <a:xfrm rot="0">
            <a:off x="7858125" y="7381875"/>
            <a:ext cx="3530082" cy="1252643"/>
            <a:chOff x="0" y="0"/>
            <a:chExt cx="4706777" cy="1670190"/>
          </a:xfrm>
        </p:grpSpPr>
        <p:sp>
          <p:nvSpPr>
            <p:cNvPr name="TextBox 22" id="22"/>
            <p:cNvSpPr txBox="true"/>
            <p:nvPr/>
          </p:nvSpPr>
          <p:spPr>
            <a:xfrm rot="0">
              <a:off x="0" y="-9525"/>
              <a:ext cx="4706777" cy="796925"/>
            </a:xfrm>
            <a:prstGeom prst="rect">
              <a:avLst/>
            </a:prstGeom>
          </p:spPr>
          <p:txBody>
            <a:bodyPr anchor="t" rtlCol="false" tIns="0" lIns="0" bIns="0" rIns="0">
              <a:spAutoFit/>
            </a:bodyPr>
            <a:lstStyle/>
            <a:p>
              <a:pPr algn="l" marL="0" indent="0" lvl="0">
                <a:lnSpc>
                  <a:spcPts val="2388"/>
                </a:lnSpc>
                <a:spcBef>
                  <a:spcPct val="0"/>
                </a:spcBef>
              </a:pPr>
              <a:r>
                <a:rPr lang="en-US" b="true" sz="1990" spc="-109" strike="noStrike" u="none">
                  <a:solidFill>
                    <a:srgbClr val="F0F0F0"/>
                  </a:solidFill>
                  <a:latin typeface="Work Sans Semi-Bold"/>
                  <a:ea typeface="Work Sans Semi-Bold"/>
                  <a:cs typeface="Work Sans Semi-Bold"/>
                  <a:sym typeface="Work Sans Semi-Bold"/>
                </a:rPr>
                <a:t>Promoting a Growth Mindset Across the Organisation</a:t>
              </a:r>
            </a:p>
          </p:txBody>
        </p:sp>
        <p:sp>
          <p:nvSpPr>
            <p:cNvPr name="TextBox 23" id="23"/>
            <p:cNvSpPr txBox="true"/>
            <p:nvPr/>
          </p:nvSpPr>
          <p:spPr>
            <a:xfrm rot="0">
              <a:off x="0" y="1025665"/>
              <a:ext cx="4706777" cy="644525"/>
            </a:xfrm>
            <a:prstGeom prst="rect">
              <a:avLst/>
            </a:prstGeom>
          </p:spPr>
          <p:txBody>
            <a:bodyPr anchor="t" rtlCol="false" tIns="0" lIns="0" bIns="0" rIns="0">
              <a:spAutoFit/>
            </a:bodyPr>
            <a:lstStyle/>
            <a:p>
              <a:pPr algn="l" marL="0" indent="0" lvl="0">
                <a:lnSpc>
                  <a:spcPts val="1882"/>
                </a:lnSpc>
              </a:pPr>
              <a:r>
                <a:rPr lang="en-US" sz="1568" spc="-86">
                  <a:solidFill>
                    <a:srgbClr val="F0F0F0"/>
                  </a:solidFill>
                  <a:latin typeface="Work Sans"/>
                  <a:ea typeface="Work Sans"/>
                  <a:cs typeface="Work Sans"/>
                  <a:sym typeface="Work Sans"/>
                </a:rPr>
                <a:t>A growth mindset encourages continuous learning and innovation.</a:t>
              </a:r>
            </a:p>
          </p:txBody>
        </p:sp>
      </p:grpSp>
      <p:sp>
        <p:nvSpPr>
          <p:cNvPr name="Freeform 24" id="24"/>
          <p:cNvSpPr/>
          <p:nvPr/>
        </p:nvSpPr>
        <p:spPr>
          <a:xfrm flipH="false" flipV="false" rot="0">
            <a:off x="7092791" y="4248150"/>
            <a:ext cx="460534" cy="460534"/>
          </a:xfrm>
          <a:custGeom>
            <a:avLst/>
            <a:gdLst/>
            <a:ahLst/>
            <a:cxnLst/>
            <a:rect r="r" b="b" t="t" l="l"/>
            <a:pathLst>
              <a:path h="460534" w="460534">
                <a:moveTo>
                  <a:pt x="0" y="0"/>
                </a:moveTo>
                <a:lnTo>
                  <a:pt x="460534" y="0"/>
                </a:lnTo>
                <a:lnTo>
                  <a:pt x="460534" y="460534"/>
                </a:lnTo>
                <a:lnTo>
                  <a:pt x="0" y="46053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25" id="25"/>
          <p:cNvSpPr/>
          <p:nvPr/>
        </p:nvSpPr>
        <p:spPr>
          <a:xfrm flipH="false" flipV="false" rot="0">
            <a:off x="7092791" y="7381875"/>
            <a:ext cx="460534" cy="460534"/>
          </a:xfrm>
          <a:custGeom>
            <a:avLst/>
            <a:gdLst/>
            <a:ahLst/>
            <a:cxnLst/>
            <a:rect r="r" b="b" t="t" l="l"/>
            <a:pathLst>
              <a:path h="460534" w="460534">
                <a:moveTo>
                  <a:pt x="0" y="0"/>
                </a:moveTo>
                <a:lnTo>
                  <a:pt x="460534" y="0"/>
                </a:lnTo>
                <a:lnTo>
                  <a:pt x="460534" y="460534"/>
                </a:lnTo>
                <a:lnTo>
                  <a:pt x="0" y="46053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26" id="26"/>
          <p:cNvGrpSpPr/>
          <p:nvPr/>
        </p:nvGrpSpPr>
        <p:grpSpPr>
          <a:xfrm rot="0">
            <a:off x="12172950" y="3657600"/>
            <a:ext cx="5448300" cy="2828925"/>
            <a:chOff x="0" y="0"/>
            <a:chExt cx="1434943" cy="745067"/>
          </a:xfrm>
        </p:grpSpPr>
        <p:sp>
          <p:nvSpPr>
            <p:cNvPr name="Freeform 27" id="27"/>
            <p:cNvSpPr/>
            <p:nvPr/>
          </p:nvSpPr>
          <p:spPr>
            <a:xfrm flipH="false" flipV="false" rot="0">
              <a:off x="0" y="0"/>
              <a:ext cx="1434943" cy="745067"/>
            </a:xfrm>
            <a:custGeom>
              <a:avLst/>
              <a:gdLst/>
              <a:ahLst/>
              <a:cxnLst/>
              <a:rect r="r" b="b" t="t" l="l"/>
              <a:pathLst>
                <a:path h="745067" w="1434943">
                  <a:moveTo>
                    <a:pt x="56839" y="0"/>
                  </a:moveTo>
                  <a:lnTo>
                    <a:pt x="1378104" y="0"/>
                  </a:lnTo>
                  <a:cubicBezTo>
                    <a:pt x="1409495" y="0"/>
                    <a:pt x="1434943" y="25448"/>
                    <a:pt x="1434943" y="56839"/>
                  </a:cubicBezTo>
                  <a:lnTo>
                    <a:pt x="1434943" y="688228"/>
                  </a:lnTo>
                  <a:cubicBezTo>
                    <a:pt x="1434943" y="719619"/>
                    <a:pt x="1409495" y="745067"/>
                    <a:pt x="1378104" y="745067"/>
                  </a:cubicBezTo>
                  <a:lnTo>
                    <a:pt x="56839" y="745067"/>
                  </a:lnTo>
                  <a:cubicBezTo>
                    <a:pt x="25448" y="745067"/>
                    <a:pt x="0" y="719619"/>
                    <a:pt x="0" y="688228"/>
                  </a:cubicBezTo>
                  <a:lnTo>
                    <a:pt x="0" y="56839"/>
                  </a:lnTo>
                  <a:cubicBezTo>
                    <a:pt x="0" y="25448"/>
                    <a:pt x="25448" y="0"/>
                    <a:pt x="56839" y="0"/>
                  </a:cubicBezTo>
                  <a:close/>
                </a:path>
              </a:pathLst>
            </a:custGeom>
            <a:solidFill>
              <a:srgbClr val="162447"/>
            </a:solidFill>
          </p:spPr>
        </p:sp>
        <p:sp>
          <p:nvSpPr>
            <p:cNvPr name="TextBox 28" id="28"/>
            <p:cNvSpPr txBox="true"/>
            <p:nvPr/>
          </p:nvSpPr>
          <p:spPr>
            <a:xfrm>
              <a:off x="0" y="-57150"/>
              <a:ext cx="1434943" cy="802217"/>
            </a:xfrm>
            <a:prstGeom prst="rect">
              <a:avLst/>
            </a:prstGeom>
          </p:spPr>
          <p:txBody>
            <a:bodyPr anchor="ctr" rtlCol="false" tIns="50800" lIns="50800" bIns="50800" rIns="50800"/>
            <a:lstStyle/>
            <a:p>
              <a:pPr algn="ctr">
                <a:lnSpc>
                  <a:spcPts val="3359"/>
                </a:lnSpc>
              </a:pPr>
            </a:p>
          </p:txBody>
        </p:sp>
      </p:grpSp>
      <p:grpSp>
        <p:nvGrpSpPr>
          <p:cNvPr name="Group 29" id="29"/>
          <p:cNvGrpSpPr/>
          <p:nvPr/>
        </p:nvGrpSpPr>
        <p:grpSpPr>
          <a:xfrm rot="0">
            <a:off x="12172950" y="6791325"/>
            <a:ext cx="5448300" cy="2828925"/>
            <a:chOff x="0" y="0"/>
            <a:chExt cx="1434943" cy="745067"/>
          </a:xfrm>
        </p:grpSpPr>
        <p:sp>
          <p:nvSpPr>
            <p:cNvPr name="Freeform 30" id="30"/>
            <p:cNvSpPr/>
            <p:nvPr/>
          </p:nvSpPr>
          <p:spPr>
            <a:xfrm flipH="false" flipV="false" rot="0">
              <a:off x="0" y="0"/>
              <a:ext cx="1434943" cy="745067"/>
            </a:xfrm>
            <a:custGeom>
              <a:avLst/>
              <a:gdLst/>
              <a:ahLst/>
              <a:cxnLst/>
              <a:rect r="r" b="b" t="t" l="l"/>
              <a:pathLst>
                <a:path h="745067" w="1434943">
                  <a:moveTo>
                    <a:pt x="56839" y="0"/>
                  </a:moveTo>
                  <a:lnTo>
                    <a:pt x="1378104" y="0"/>
                  </a:lnTo>
                  <a:cubicBezTo>
                    <a:pt x="1409495" y="0"/>
                    <a:pt x="1434943" y="25448"/>
                    <a:pt x="1434943" y="56839"/>
                  </a:cubicBezTo>
                  <a:lnTo>
                    <a:pt x="1434943" y="688228"/>
                  </a:lnTo>
                  <a:cubicBezTo>
                    <a:pt x="1434943" y="719619"/>
                    <a:pt x="1409495" y="745067"/>
                    <a:pt x="1378104" y="745067"/>
                  </a:cubicBezTo>
                  <a:lnTo>
                    <a:pt x="56839" y="745067"/>
                  </a:lnTo>
                  <a:cubicBezTo>
                    <a:pt x="25448" y="745067"/>
                    <a:pt x="0" y="719619"/>
                    <a:pt x="0" y="688228"/>
                  </a:cubicBezTo>
                  <a:lnTo>
                    <a:pt x="0" y="56839"/>
                  </a:lnTo>
                  <a:cubicBezTo>
                    <a:pt x="0" y="25448"/>
                    <a:pt x="25448" y="0"/>
                    <a:pt x="56839" y="0"/>
                  </a:cubicBezTo>
                  <a:close/>
                </a:path>
              </a:pathLst>
            </a:custGeom>
            <a:solidFill>
              <a:srgbClr val="162447"/>
            </a:solidFill>
          </p:spPr>
        </p:sp>
        <p:sp>
          <p:nvSpPr>
            <p:cNvPr name="TextBox 31" id="31"/>
            <p:cNvSpPr txBox="true"/>
            <p:nvPr/>
          </p:nvSpPr>
          <p:spPr>
            <a:xfrm>
              <a:off x="0" y="-57150"/>
              <a:ext cx="1434943" cy="802217"/>
            </a:xfrm>
            <a:prstGeom prst="rect">
              <a:avLst/>
            </a:prstGeom>
          </p:spPr>
          <p:txBody>
            <a:bodyPr anchor="ctr" rtlCol="false" tIns="50800" lIns="50800" bIns="50800" rIns="50800"/>
            <a:lstStyle/>
            <a:p>
              <a:pPr algn="ctr">
                <a:lnSpc>
                  <a:spcPts val="3359"/>
                </a:lnSpc>
              </a:pPr>
            </a:p>
          </p:txBody>
        </p:sp>
      </p:grpSp>
      <p:grpSp>
        <p:nvGrpSpPr>
          <p:cNvPr name="Group 32" id="32"/>
          <p:cNvGrpSpPr/>
          <p:nvPr/>
        </p:nvGrpSpPr>
        <p:grpSpPr>
          <a:xfrm rot="0">
            <a:off x="13611225" y="4248150"/>
            <a:ext cx="3405249" cy="1252643"/>
            <a:chOff x="0" y="0"/>
            <a:chExt cx="4540332" cy="1670190"/>
          </a:xfrm>
        </p:grpSpPr>
        <p:sp>
          <p:nvSpPr>
            <p:cNvPr name="TextBox 33" id="33"/>
            <p:cNvSpPr txBox="true"/>
            <p:nvPr/>
          </p:nvSpPr>
          <p:spPr>
            <a:xfrm rot="0">
              <a:off x="0" y="-9525"/>
              <a:ext cx="4540332" cy="796925"/>
            </a:xfrm>
            <a:prstGeom prst="rect">
              <a:avLst/>
            </a:prstGeom>
          </p:spPr>
          <p:txBody>
            <a:bodyPr anchor="t" rtlCol="false" tIns="0" lIns="0" bIns="0" rIns="0">
              <a:spAutoFit/>
            </a:bodyPr>
            <a:lstStyle/>
            <a:p>
              <a:pPr algn="l" marL="0" indent="0" lvl="0">
                <a:lnSpc>
                  <a:spcPts val="2388"/>
                </a:lnSpc>
                <a:spcBef>
                  <a:spcPct val="0"/>
                </a:spcBef>
              </a:pPr>
              <a:r>
                <a:rPr lang="en-US" b="true" sz="1990" spc="-109" strike="noStrike" u="none">
                  <a:solidFill>
                    <a:srgbClr val="F0F0F0"/>
                  </a:solidFill>
                  <a:latin typeface="Work Sans Semi-Bold"/>
                  <a:ea typeface="Work Sans Semi-Bold"/>
                  <a:cs typeface="Work Sans Semi-Bold"/>
                  <a:sym typeface="Work Sans Semi-Bold"/>
                </a:rPr>
                <a:t>Fostering Resilience and Willpower Among Employees</a:t>
              </a:r>
            </a:p>
          </p:txBody>
        </p:sp>
        <p:sp>
          <p:nvSpPr>
            <p:cNvPr name="TextBox 34" id="34"/>
            <p:cNvSpPr txBox="true"/>
            <p:nvPr/>
          </p:nvSpPr>
          <p:spPr>
            <a:xfrm rot="0">
              <a:off x="0" y="1025665"/>
              <a:ext cx="4540332" cy="644525"/>
            </a:xfrm>
            <a:prstGeom prst="rect">
              <a:avLst/>
            </a:prstGeom>
          </p:spPr>
          <p:txBody>
            <a:bodyPr anchor="t" rtlCol="false" tIns="0" lIns="0" bIns="0" rIns="0">
              <a:spAutoFit/>
            </a:bodyPr>
            <a:lstStyle/>
            <a:p>
              <a:pPr algn="l" marL="0" indent="0" lvl="0">
                <a:lnSpc>
                  <a:spcPts val="1882"/>
                </a:lnSpc>
              </a:pPr>
              <a:r>
                <a:rPr lang="en-US" sz="1568" spc="-86">
                  <a:solidFill>
                    <a:srgbClr val="F0F0F0"/>
                  </a:solidFill>
                  <a:latin typeface="Work Sans"/>
                  <a:ea typeface="Work Sans"/>
                  <a:cs typeface="Work Sans"/>
                  <a:sym typeface="Work Sans"/>
                </a:rPr>
                <a:t>Resilience helps teams adapt to change and overcome challenges.</a:t>
              </a:r>
            </a:p>
          </p:txBody>
        </p:sp>
      </p:grpSp>
      <p:grpSp>
        <p:nvGrpSpPr>
          <p:cNvPr name="Group 35" id="35"/>
          <p:cNvGrpSpPr/>
          <p:nvPr/>
        </p:nvGrpSpPr>
        <p:grpSpPr>
          <a:xfrm rot="0">
            <a:off x="13611225" y="7381875"/>
            <a:ext cx="3405249" cy="1547918"/>
            <a:chOff x="0" y="0"/>
            <a:chExt cx="4540332" cy="2063890"/>
          </a:xfrm>
        </p:grpSpPr>
        <p:sp>
          <p:nvSpPr>
            <p:cNvPr name="TextBox 36" id="36"/>
            <p:cNvSpPr txBox="true"/>
            <p:nvPr/>
          </p:nvSpPr>
          <p:spPr>
            <a:xfrm rot="0">
              <a:off x="0" y="-9525"/>
              <a:ext cx="4540332" cy="1190625"/>
            </a:xfrm>
            <a:prstGeom prst="rect">
              <a:avLst/>
            </a:prstGeom>
          </p:spPr>
          <p:txBody>
            <a:bodyPr anchor="t" rtlCol="false" tIns="0" lIns="0" bIns="0" rIns="0">
              <a:spAutoFit/>
            </a:bodyPr>
            <a:lstStyle/>
            <a:p>
              <a:pPr algn="l" marL="0" indent="0" lvl="0">
                <a:lnSpc>
                  <a:spcPts val="2388"/>
                </a:lnSpc>
                <a:spcBef>
                  <a:spcPct val="0"/>
                </a:spcBef>
              </a:pPr>
              <a:r>
                <a:rPr lang="en-US" b="true" sz="1990" spc="-109" strike="noStrike" u="none">
                  <a:solidFill>
                    <a:srgbClr val="F0F0F0"/>
                  </a:solidFill>
                  <a:latin typeface="Work Sans Semi-Bold"/>
                  <a:ea typeface="Work Sans Semi-Bold"/>
                  <a:cs typeface="Work Sans Semi-Bold"/>
                  <a:sym typeface="Work Sans Semi-Bold"/>
                </a:rPr>
                <a:t>Supporting Somatic and Emotional Wellbeing Initiatives</a:t>
              </a:r>
            </a:p>
          </p:txBody>
        </p:sp>
        <p:sp>
          <p:nvSpPr>
            <p:cNvPr name="TextBox 37" id="37"/>
            <p:cNvSpPr txBox="true"/>
            <p:nvPr/>
          </p:nvSpPr>
          <p:spPr>
            <a:xfrm rot="0">
              <a:off x="0" y="1419365"/>
              <a:ext cx="4540332" cy="644525"/>
            </a:xfrm>
            <a:prstGeom prst="rect">
              <a:avLst/>
            </a:prstGeom>
          </p:spPr>
          <p:txBody>
            <a:bodyPr anchor="t" rtlCol="false" tIns="0" lIns="0" bIns="0" rIns="0">
              <a:spAutoFit/>
            </a:bodyPr>
            <a:lstStyle/>
            <a:p>
              <a:pPr algn="l" marL="0" indent="0" lvl="0">
                <a:lnSpc>
                  <a:spcPts val="1882"/>
                </a:lnSpc>
              </a:pPr>
              <a:r>
                <a:rPr lang="en-US" sz="1568" spc="-86">
                  <a:solidFill>
                    <a:srgbClr val="F0F0F0"/>
                  </a:solidFill>
                  <a:latin typeface="Work Sans"/>
                  <a:ea typeface="Work Sans"/>
                  <a:cs typeface="Work Sans"/>
                  <a:sym typeface="Work Sans"/>
                </a:rPr>
                <a:t>Wellbeing programs improve employee satisfaction and productivity.</a:t>
              </a:r>
            </a:p>
          </p:txBody>
        </p:sp>
      </p:grpSp>
      <p:sp>
        <p:nvSpPr>
          <p:cNvPr name="Freeform 38" id="38"/>
          <p:cNvSpPr/>
          <p:nvPr/>
        </p:nvSpPr>
        <p:spPr>
          <a:xfrm flipH="false" flipV="false" rot="0">
            <a:off x="12825820" y="4248150"/>
            <a:ext cx="460534" cy="460534"/>
          </a:xfrm>
          <a:custGeom>
            <a:avLst/>
            <a:gdLst/>
            <a:ahLst/>
            <a:cxnLst/>
            <a:rect r="r" b="b" t="t" l="l"/>
            <a:pathLst>
              <a:path h="460534" w="460534">
                <a:moveTo>
                  <a:pt x="0" y="0"/>
                </a:moveTo>
                <a:lnTo>
                  <a:pt x="460534" y="0"/>
                </a:lnTo>
                <a:lnTo>
                  <a:pt x="460534" y="460534"/>
                </a:lnTo>
                <a:lnTo>
                  <a:pt x="0" y="46053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9" id="39"/>
          <p:cNvSpPr/>
          <p:nvPr/>
        </p:nvSpPr>
        <p:spPr>
          <a:xfrm flipH="false" flipV="false" rot="0">
            <a:off x="12825820" y="7381875"/>
            <a:ext cx="460534" cy="460534"/>
          </a:xfrm>
          <a:custGeom>
            <a:avLst/>
            <a:gdLst/>
            <a:ahLst/>
            <a:cxnLst/>
            <a:rect r="r" b="b" t="t" l="l"/>
            <a:pathLst>
              <a:path h="460534" w="460534">
                <a:moveTo>
                  <a:pt x="0" y="0"/>
                </a:moveTo>
                <a:lnTo>
                  <a:pt x="460534" y="0"/>
                </a:lnTo>
                <a:lnTo>
                  <a:pt x="460534" y="460534"/>
                </a:lnTo>
                <a:lnTo>
                  <a:pt x="0" y="46053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1A1A2E"/>
        </a:solidFill>
      </p:bgPr>
    </p:bg>
    <p:spTree>
      <p:nvGrpSpPr>
        <p:cNvPr id="1" name=""/>
        <p:cNvGrpSpPr/>
        <p:nvPr/>
      </p:nvGrpSpPr>
      <p:grpSpPr>
        <a:xfrm>
          <a:off x="0" y="0"/>
          <a:ext cx="0" cy="0"/>
          <a:chOff x="0" y="0"/>
          <a:chExt cx="0" cy="0"/>
        </a:xfrm>
      </p:grpSpPr>
      <p:grpSp>
        <p:nvGrpSpPr>
          <p:cNvPr name="Group 2" id="2"/>
          <p:cNvGrpSpPr/>
          <p:nvPr/>
        </p:nvGrpSpPr>
        <p:grpSpPr>
          <a:xfrm rot="0">
            <a:off x="666750" y="666750"/>
            <a:ext cx="16954500" cy="8953500"/>
            <a:chOff x="0" y="0"/>
            <a:chExt cx="3299803" cy="1742593"/>
          </a:xfrm>
        </p:grpSpPr>
        <p:sp>
          <p:nvSpPr>
            <p:cNvPr name="Freeform 3" id="3"/>
            <p:cNvSpPr/>
            <p:nvPr/>
          </p:nvSpPr>
          <p:spPr>
            <a:xfrm flipH="false" flipV="false" rot="0">
              <a:off x="0" y="0"/>
              <a:ext cx="3299803" cy="1742587"/>
            </a:xfrm>
            <a:custGeom>
              <a:avLst/>
              <a:gdLst/>
              <a:ahLst/>
              <a:cxnLst/>
              <a:rect r="r" b="b" t="t" l="l"/>
              <a:pathLst>
                <a:path h="1742587" w="3299803">
                  <a:moveTo>
                    <a:pt x="965120" y="1606277"/>
                  </a:moveTo>
                  <a:cubicBezTo>
                    <a:pt x="983327" y="1585924"/>
                    <a:pt x="1009342" y="1574291"/>
                    <a:pt x="1036650" y="1574291"/>
                  </a:cubicBezTo>
                  <a:lnTo>
                    <a:pt x="3213538" y="1574626"/>
                  </a:lnTo>
                  <a:cubicBezTo>
                    <a:pt x="3236413" y="1574639"/>
                    <a:pt x="3258355" y="1565561"/>
                    <a:pt x="3274534" y="1549390"/>
                  </a:cubicBezTo>
                  <a:cubicBezTo>
                    <a:pt x="3290713" y="1533220"/>
                    <a:pt x="3299803" y="1511283"/>
                    <a:pt x="3299803" y="1488408"/>
                  </a:cubicBezTo>
                  <a:lnTo>
                    <a:pt x="3299803" y="86219"/>
                  </a:lnTo>
                  <a:cubicBezTo>
                    <a:pt x="3299803" y="63352"/>
                    <a:pt x="3290719" y="41422"/>
                    <a:pt x="3274550" y="25253"/>
                  </a:cubicBezTo>
                  <a:cubicBezTo>
                    <a:pt x="3258381" y="9084"/>
                    <a:pt x="3236451" y="0"/>
                    <a:pt x="3213584" y="0"/>
                  </a:cubicBezTo>
                  <a:lnTo>
                    <a:pt x="303022" y="0"/>
                  </a:lnTo>
                  <a:cubicBezTo>
                    <a:pt x="278489" y="-1"/>
                    <a:pt x="255117" y="10450"/>
                    <a:pt x="238760" y="28735"/>
                  </a:cubicBezTo>
                  <a:lnTo>
                    <a:pt x="21960" y="271092"/>
                  </a:lnTo>
                  <a:cubicBezTo>
                    <a:pt x="7818" y="286900"/>
                    <a:pt x="0" y="307366"/>
                    <a:pt x="0" y="328576"/>
                  </a:cubicBezTo>
                  <a:lnTo>
                    <a:pt x="0" y="1656375"/>
                  </a:lnTo>
                  <a:cubicBezTo>
                    <a:pt x="4" y="1703990"/>
                    <a:pt x="38604" y="1742587"/>
                    <a:pt x="86219" y="1742587"/>
                  </a:cubicBezTo>
                  <a:lnTo>
                    <a:pt x="804624" y="1742587"/>
                  </a:lnTo>
                  <a:cubicBezTo>
                    <a:pt x="829157" y="1742588"/>
                    <a:pt x="852529" y="1732137"/>
                    <a:pt x="868886" y="1713853"/>
                  </a:cubicBezTo>
                  <a:lnTo>
                    <a:pt x="965120" y="1606277"/>
                  </a:lnTo>
                  <a:close/>
                </a:path>
              </a:pathLst>
            </a:custGeom>
            <a:solidFill>
              <a:srgbClr val="0F3460"/>
            </a:solidFill>
            <a:ln cap="rnd">
              <a:noFill/>
              <a:prstDash val="solid"/>
              <a:round/>
            </a:ln>
          </p:spPr>
        </p:sp>
      </p:grpSp>
      <p:grpSp>
        <p:nvGrpSpPr>
          <p:cNvPr name="Group 4" id="4"/>
          <p:cNvGrpSpPr/>
          <p:nvPr/>
        </p:nvGrpSpPr>
        <p:grpSpPr>
          <a:xfrm rot="0">
            <a:off x="2105025" y="1562100"/>
            <a:ext cx="6886575" cy="3398892"/>
            <a:chOff x="0" y="0"/>
            <a:chExt cx="9182100" cy="4531856"/>
          </a:xfrm>
        </p:grpSpPr>
        <p:sp>
          <p:nvSpPr>
            <p:cNvPr name="TextBox 5" id="5"/>
            <p:cNvSpPr txBox="true"/>
            <p:nvPr/>
          </p:nvSpPr>
          <p:spPr>
            <a:xfrm rot="0">
              <a:off x="0" y="1588631"/>
              <a:ext cx="7264400" cy="2943225"/>
            </a:xfrm>
            <a:prstGeom prst="rect">
              <a:avLst/>
            </a:prstGeom>
          </p:spPr>
          <p:txBody>
            <a:bodyPr anchor="t" rtlCol="false" tIns="0" lIns="0" bIns="0" rIns="0">
              <a:spAutoFit/>
            </a:bodyPr>
            <a:lstStyle/>
            <a:p>
              <a:pPr algn="l" marL="0" indent="0" lvl="0">
                <a:lnSpc>
                  <a:spcPts val="2520"/>
                </a:lnSpc>
              </a:pPr>
              <a:r>
                <a:rPr lang="en-US" sz="2100" spc="-115">
                  <a:solidFill>
                    <a:srgbClr val="F0F0F0"/>
                  </a:solidFill>
                  <a:latin typeface="Work Sans"/>
                  <a:ea typeface="Work Sans"/>
                  <a:cs typeface="Work Sans"/>
                  <a:sym typeface="Work Sans"/>
                </a:rPr>
                <a:t>The rise of technology has created a </a:t>
              </a:r>
              <a:r>
                <a:rPr lang="en-US" b="true" sz="2100" spc="-115">
                  <a:solidFill>
                    <a:srgbClr val="F0F0F0"/>
                  </a:solidFill>
                  <a:latin typeface="Work Sans Bold"/>
                  <a:ea typeface="Work Sans Bold"/>
                  <a:cs typeface="Work Sans Bold"/>
                  <a:sym typeface="Work Sans Bold"/>
                </a:rPr>
                <a:t>growing fear of replacement</a:t>
              </a:r>
              <a:r>
                <a:rPr lang="en-US" sz="2100" spc="-115">
                  <a:solidFill>
                    <a:srgbClr val="F0F0F0"/>
                  </a:solidFill>
                  <a:latin typeface="Work Sans"/>
                  <a:ea typeface="Work Sans"/>
                  <a:cs typeface="Work Sans"/>
                  <a:sym typeface="Work Sans"/>
                </a:rPr>
                <a:t> among employees. Many workers worry that advancements in AI and automation may render their roles obsolete, which can lead to decreased morale, increased stress, and a reluctance to adapt to new tools and processes.</a:t>
              </a:r>
            </a:p>
          </p:txBody>
        </p:sp>
        <p:sp>
          <p:nvSpPr>
            <p:cNvPr name="TextBox 6" id="6"/>
            <p:cNvSpPr txBox="true"/>
            <p:nvPr/>
          </p:nvSpPr>
          <p:spPr>
            <a:xfrm rot="0">
              <a:off x="0" y="133350"/>
              <a:ext cx="9182100" cy="1284817"/>
            </a:xfrm>
            <a:prstGeom prst="rect">
              <a:avLst/>
            </a:prstGeom>
          </p:spPr>
          <p:txBody>
            <a:bodyPr anchor="t" rtlCol="false" tIns="0" lIns="0" bIns="0" rIns="0">
              <a:spAutoFit/>
            </a:bodyPr>
            <a:lstStyle/>
            <a:p>
              <a:pPr algn="l" marL="0" indent="0" lvl="0">
                <a:lnSpc>
                  <a:spcPts val="6999"/>
                </a:lnSpc>
              </a:pPr>
              <a:r>
                <a:rPr lang="en-US" b="true" sz="6999" spc="-384" strike="noStrike" u="none">
                  <a:solidFill>
                    <a:srgbClr val="F0F0F0"/>
                  </a:solidFill>
                  <a:latin typeface="Work Sans Semi-Bold"/>
                  <a:ea typeface="Work Sans Semi-Bold"/>
                  <a:cs typeface="Work Sans Semi-Bold"/>
                  <a:sym typeface="Work Sans Semi-Bold"/>
                </a:rPr>
                <a:t>The Challenge</a:t>
              </a:r>
            </a:p>
          </p:txBody>
        </p:sp>
      </p:grpSp>
      <p:grpSp>
        <p:nvGrpSpPr>
          <p:cNvPr name="Group 7" id="7"/>
          <p:cNvGrpSpPr/>
          <p:nvPr/>
        </p:nvGrpSpPr>
        <p:grpSpPr>
          <a:xfrm rot="0">
            <a:off x="10312605" y="981075"/>
            <a:ext cx="6946695" cy="7471274"/>
            <a:chOff x="0" y="0"/>
            <a:chExt cx="3482081" cy="3745030"/>
          </a:xfrm>
        </p:grpSpPr>
        <p:sp>
          <p:nvSpPr>
            <p:cNvPr name="Freeform 8" id="8"/>
            <p:cNvSpPr/>
            <p:nvPr/>
          </p:nvSpPr>
          <p:spPr>
            <a:xfrm flipH="false" flipV="false" rot="0">
              <a:off x="54483" y="50038"/>
              <a:ext cx="3372988" cy="3645589"/>
            </a:xfrm>
            <a:custGeom>
              <a:avLst/>
              <a:gdLst/>
              <a:ahLst/>
              <a:cxnLst/>
              <a:rect r="r" b="b" t="t" l="l"/>
              <a:pathLst>
                <a:path h="3645589" w="3372988">
                  <a:moveTo>
                    <a:pt x="3285358" y="3645589"/>
                  </a:moveTo>
                  <a:lnTo>
                    <a:pt x="87757" y="3645589"/>
                  </a:lnTo>
                  <a:cubicBezTo>
                    <a:pt x="39370" y="3645589"/>
                    <a:pt x="0" y="3606346"/>
                    <a:pt x="0" y="3557832"/>
                  </a:cubicBezTo>
                  <a:lnTo>
                    <a:pt x="0" y="87757"/>
                  </a:lnTo>
                  <a:cubicBezTo>
                    <a:pt x="0" y="39370"/>
                    <a:pt x="39243" y="0"/>
                    <a:pt x="87757" y="0"/>
                  </a:cubicBezTo>
                  <a:lnTo>
                    <a:pt x="3285231" y="0"/>
                  </a:lnTo>
                  <a:cubicBezTo>
                    <a:pt x="3333618" y="0"/>
                    <a:pt x="3372988" y="39243"/>
                    <a:pt x="3372988" y="87757"/>
                  </a:cubicBezTo>
                  <a:lnTo>
                    <a:pt x="3372988" y="3557832"/>
                  </a:lnTo>
                  <a:cubicBezTo>
                    <a:pt x="3372988" y="3606219"/>
                    <a:pt x="3333745" y="3645589"/>
                    <a:pt x="3285231" y="3645589"/>
                  </a:cubicBezTo>
                  <a:close/>
                </a:path>
              </a:pathLst>
            </a:custGeom>
            <a:blipFill>
              <a:blip r:embed="rId2"/>
              <a:stretch>
                <a:fillRect l="-528" t="0" r="-528" b="0"/>
              </a:stretch>
            </a:blipFill>
          </p:spPr>
        </p:sp>
        <p:sp>
          <p:nvSpPr>
            <p:cNvPr name="Freeform 9" id="9"/>
            <p:cNvSpPr/>
            <p:nvPr/>
          </p:nvSpPr>
          <p:spPr>
            <a:xfrm flipH="false" flipV="false" rot="0">
              <a:off x="0" y="0"/>
              <a:ext cx="3481954" cy="3744903"/>
            </a:xfrm>
            <a:custGeom>
              <a:avLst/>
              <a:gdLst/>
              <a:ahLst/>
              <a:cxnLst/>
              <a:rect r="r" b="b" t="t" l="l"/>
              <a:pathLst>
                <a:path h="3744903" w="3481954">
                  <a:moveTo>
                    <a:pt x="0" y="91567"/>
                  </a:moveTo>
                  <a:lnTo>
                    <a:pt x="0" y="3653336"/>
                  </a:lnTo>
                  <a:cubicBezTo>
                    <a:pt x="0" y="3703882"/>
                    <a:pt x="41021" y="3744903"/>
                    <a:pt x="91567" y="3744903"/>
                  </a:cubicBezTo>
                  <a:lnTo>
                    <a:pt x="3390387" y="3744903"/>
                  </a:lnTo>
                  <a:cubicBezTo>
                    <a:pt x="3440933" y="3744903"/>
                    <a:pt x="3481954" y="3703882"/>
                    <a:pt x="3481954" y="3653336"/>
                  </a:cubicBezTo>
                  <a:lnTo>
                    <a:pt x="3481954" y="91567"/>
                  </a:lnTo>
                  <a:cubicBezTo>
                    <a:pt x="3481954" y="41021"/>
                    <a:pt x="3440933" y="0"/>
                    <a:pt x="3390387" y="0"/>
                  </a:cubicBezTo>
                  <a:lnTo>
                    <a:pt x="91567" y="0"/>
                  </a:lnTo>
                  <a:cubicBezTo>
                    <a:pt x="41021" y="0"/>
                    <a:pt x="0" y="41021"/>
                    <a:pt x="0" y="91567"/>
                  </a:cubicBezTo>
                  <a:close/>
                  <a:moveTo>
                    <a:pt x="2640198" y="331724"/>
                  </a:moveTo>
                  <a:lnTo>
                    <a:pt x="3299328" y="331724"/>
                  </a:lnTo>
                  <a:cubicBezTo>
                    <a:pt x="3349874" y="331724"/>
                    <a:pt x="3390895" y="372745"/>
                    <a:pt x="3390895" y="423291"/>
                  </a:cubicBezTo>
                  <a:lnTo>
                    <a:pt x="3390895" y="3562277"/>
                  </a:lnTo>
                  <a:cubicBezTo>
                    <a:pt x="3390895" y="3612823"/>
                    <a:pt x="3349874" y="3653844"/>
                    <a:pt x="3299328" y="3653844"/>
                  </a:cubicBezTo>
                  <a:lnTo>
                    <a:pt x="182753" y="3653844"/>
                  </a:lnTo>
                  <a:cubicBezTo>
                    <a:pt x="132207" y="3653844"/>
                    <a:pt x="91186" y="3612823"/>
                    <a:pt x="91186" y="3562277"/>
                  </a:cubicBezTo>
                  <a:lnTo>
                    <a:pt x="91186" y="182753"/>
                  </a:lnTo>
                  <a:cubicBezTo>
                    <a:pt x="91186" y="132207"/>
                    <a:pt x="132207" y="91186"/>
                    <a:pt x="182753" y="91186"/>
                  </a:cubicBezTo>
                  <a:lnTo>
                    <a:pt x="2343145" y="91186"/>
                  </a:lnTo>
                  <a:cubicBezTo>
                    <a:pt x="2369180" y="91186"/>
                    <a:pt x="2394072" y="102235"/>
                    <a:pt x="2411471" y="121666"/>
                  </a:cubicBezTo>
                  <a:lnTo>
                    <a:pt x="2572126" y="301244"/>
                  </a:lnTo>
                  <a:cubicBezTo>
                    <a:pt x="2589525" y="320675"/>
                    <a:pt x="2614290" y="331724"/>
                    <a:pt x="2640452" y="331724"/>
                  </a:cubicBezTo>
                  <a:lnTo>
                    <a:pt x="2640198" y="331724"/>
                  </a:lnTo>
                  <a:close/>
                </a:path>
              </a:pathLst>
            </a:custGeom>
            <a:solidFill>
              <a:srgbClr val="F0F0F0"/>
            </a:solidFill>
          </p:spPr>
        </p:sp>
      </p:gr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162447"/>
        </a:solidFill>
      </p:bgPr>
    </p:bg>
    <p:spTree>
      <p:nvGrpSpPr>
        <p:cNvPr id="1" name=""/>
        <p:cNvGrpSpPr/>
        <p:nvPr/>
      </p:nvGrpSpPr>
      <p:grpSpPr>
        <a:xfrm>
          <a:off x="0" y="0"/>
          <a:ext cx="0" cy="0"/>
          <a:chOff x="0" y="0"/>
          <a:chExt cx="0" cy="0"/>
        </a:xfrm>
      </p:grpSpPr>
      <p:grpSp>
        <p:nvGrpSpPr>
          <p:cNvPr name="Group 2" id="2"/>
          <p:cNvGrpSpPr/>
          <p:nvPr/>
        </p:nvGrpSpPr>
        <p:grpSpPr>
          <a:xfrm rot="0">
            <a:off x="666750" y="3657600"/>
            <a:ext cx="5448300" cy="5962650"/>
            <a:chOff x="0" y="0"/>
            <a:chExt cx="1434943" cy="1570410"/>
          </a:xfrm>
        </p:grpSpPr>
        <p:sp>
          <p:nvSpPr>
            <p:cNvPr name="Freeform 3" id="3"/>
            <p:cNvSpPr/>
            <p:nvPr/>
          </p:nvSpPr>
          <p:spPr>
            <a:xfrm flipH="false" flipV="false" rot="0">
              <a:off x="0" y="0"/>
              <a:ext cx="1434943" cy="1570410"/>
            </a:xfrm>
            <a:custGeom>
              <a:avLst/>
              <a:gdLst/>
              <a:ahLst/>
              <a:cxnLst/>
              <a:rect r="r" b="b" t="t" l="l"/>
              <a:pathLst>
                <a:path h="1570410" w="1434943">
                  <a:moveTo>
                    <a:pt x="56839" y="0"/>
                  </a:moveTo>
                  <a:lnTo>
                    <a:pt x="1378104" y="0"/>
                  </a:lnTo>
                  <a:cubicBezTo>
                    <a:pt x="1409495" y="0"/>
                    <a:pt x="1434943" y="25448"/>
                    <a:pt x="1434943" y="56839"/>
                  </a:cubicBezTo>
                  <a:lnTo>
                    <a:pt x="1434943" y="1513571"/>
                  </a:lnTo>
                  <a:cubicBezTo>
                    <a:pt x="1434943" y="1544962"/>
                    <a:pt x="1409495" y="1570410"/>
                    <a:pt x="1378104" y="1570410"/>
                  </a:cubicBezTo>
                  <a:lnTo>
                    <a:pt x="56839" y="1570410"/>
                  </a:lnTo>
                  <a:cubicBezTo>
                    <a:pt x="25448" y="1570410"/>
                    <a:pt x="0" y="1544962"/>
                    <a:pt x="0" y="1513571"/>
                  </a:cubicBezTo>
                  <a:lnTo>
                    <a:pt x="0" y="56839"/>
                  </a:lnTo>
                  <a:cubicBezTo>
                    <a:pt x="0" y="25448"/>
                    <a:pt x="25448" y="0"/>
                    <a:pt x="56839" y="0"/>
                  </a:cubicBezTo>
                  <a:close/>
                </a:path>
              </a:pathLst>
            </a:custGeom>
            <a:solidFill>
              <a:srgbClr val="1F4068"/>
            </a:solidFill>
          </p:spPr>
        </p:sp>
        <p:sp>
          <p:nvSpPr>
            <p:cNvPr name="TextBox 4" id="4"/>
            <p:cNvSpPr txBox="true"/>
            <p:nvPr/>
          </p:nvSpPr>
          <p:spPr>
            <a:xfrm>
              <a:off x="0" y="-57150"/>
              <a:ext cx="1434943" cy="1627560"/>
            </a:xfrm>
            <a:prstGeom prst="rect">
              <a:avLst/>
            </a:prstGeom>
          </p:spPr>
          <p:txBody>
            <a:bodyPr anchor="ctr" rtlCol="false" tIns="50800" lIns="50800" bIns="50800" rIns="50800"/>
            <a:lstStyle/>
            <a:p>
              <a:pPr algn="ctr">
                <a:lnSpc>
                  <a:spcPts val="3359"/>
                </a:lnSpc>
              </a:pPr>
            </a:p>
          </p:txBody>
        </p:sp>
      </p:grpSp>
      <p:grpSp>
        <p:nvGrpSpPr>
          <p:cNvPr name="Group 5" id="5"/>
          <p:cNvGrpSpPr/>
          <p:nvPr/>
        </p:nvGrpSpPr>
        <p:grpSpPr>
          <a:xfrm rot="0">
            <a:off x="2105025" y="4248150"/>
            <a:ext cx="3236589" cy="1557443"/>
            <a:chOff x="0" y="0"/>
            <a:chExt cx="4315452" cy="2076590"/>
          </a:xfrm>
        </p:grpSpPr>
        <p:sp>
          <p:nvSpPr>
            <p:cNvPr name="TextBox 6" id="6"/>
            <p:cNvSpPr txBox="true"/>
            <p:nvPr/>
          </p:nvSpPr>
          <p:spPr>
            <a:xfrm rot="0">
              <a:off x="0" y="0"/>
              <a:ext cx="4315452" cy="838200"/>
            </a:xfrm>
            <a:prstGeom prst="rect">
              <a:avLst/>
            </a:prstGeom>
          </p:spPr>
          <p:txBody>
            <a:bodyPr anchor="t" rtlCol="false" tIns="0" lIns="0" bIns="0" rIns="0">
              <a:spAutoFit/>
            </a:bodyPr>
            <a:lstStyle/>
            <a:p>
              <a:pPr algn="l" marL="0" indent="0" lvl="0">
                <a:lnSpc>
                  <a:spcPts val="2489"/>
                </a:lnSpc>
                <a:spcBef>
                  <a:spcPct val="0"/>
                </a:spcBef>
              </a:pPr>
              <a:r>
                <a:rPr lang="en-US" b="true" sz="2074" spc="-114" strike="noStrike" u="none">
                  <a:solidFill>
                    <a:srgbClr val="F0F0F0"/>
                  </a:solidFill>
                  <a:latin typeface="Work Sans Semi-Bold"/>
                  <a:ea typeface="Work Sans Semi-Bold"/>
                  <a:cs typeface="Work Sans Semi-Bold"/>
                  <a:sym typeface="Work Sans Semi-Bold"/>
                </a:rPr>
                <a:t>Provide early support for stress and anxiety</a:t>
              </a:r>
            </a:p>
          </p:txBody>
        </p:sp>
        <p:sp>
          <p:nvSpPr>
            <p:cNvPr name="TextBox 7" id="7"/>
            <p:cNvSpPr txBox="true"/>
            <p:nvPr/>
          </p:nvSpPr>
          <p:spPr>
            <a:xfrm rot="0">
              <a:off x="0" y="1076465"/>
              <a:ext cx="4315452" cy="1000125"/>
            </a:xfrm>
            <a:prstGeom prst="rect">
              <a:avLst/>
            </a:prstGeom>
          </p:spPr>
          <p:txBody>
            <a:bodyPr anchor="t" rtlCol="false" tIns="0" lIns="0" bIns="0" rIns="0">
              <a:spAutoFit/>
            </a:bodyPr>
            <a:lstStyle/>
            <a:p>
              <a:pPr algn="l" marL="0" indent="0" lvl="0">
                <a:lnSpc>
                  <a:spcPts val="2022"/>
                </a:lnSpc>
              </a:pPr>
              <a:r>
                <a:rPr lang="en-US" sz="1685" spc="-92">
                  <a:solidFill>
                    <a:srgbClr val="F0F0F0"/>
                  </a:solidFill>
                  <a:latin typeface="Work Sans"/>
                  <a:ea typeface="Work Sans"/>
                  <a:cs typeface="Work Sans"/>
                  <a:sym typeface="Work Sans"/>
                </a:rPr>
                <a:t>Early interventions can significantly improve employee wellbeing.</a:t>
              </a:r>
            </a:p>
          </p:txBody>
        </p:sp>
      </p:grpSp>
      <p:sp>
        <p:nvSpPr>
          <p:cNvPr name="Freeform 8" id="8"/>
          <p:cNvSpPr/>
          <p:nvPr/>
        </p:nvSpPr>
        <p:spPr>
          <a:xfrm flipH="false" flipV="false" rot="0">
            <a:off x="1319620" y="4248150"/>
            <a:ext cx="460534" cy="460534"/>
          </a:xfrm>
          <a:custGeom>
            <a:avLst/>
            <a:gdLst/>
            <a:ahLst/>
            <a:cxnLst/>
            <a:rect r="r" b="b" t="t" l="l"/>
            <a:pathLst>
              <a:path h="460534" w="460534">
                <a:moveTo>
                  <a:pt x="0" y="0"/>
                </a:moveTo>
                <a:lnTo>
                  <a:pt x="460534" y="0"/>
                </a:lnTo>
                <a:lnTo>
                  <a:pt x="460534" y="460534"/>
                </a:lnTo>
                <a:lnTo>
                  <a:pt x="0" y="46053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9" id="9"/>
          <p:cNvGrpSpPr/>
          <p:nvPr/>
        </p:nvGrpSpPr>
        <p:grpSpPr>
          <a:xfrm rot="0">
            <a:off x="666750" y="666750"/>
            <a:ext cx="16954500" cy="2686050"/>
            <a:chOff x="0" y="0"/>
            <a:chExt cx="4987154" cy="790100"/>
          </a:xfrm>
        </p:grpSpPr>
        <p:sp>
          <p:nvSpPr>
            <p:cNvPr name="Freeform 10" id="10"/>
            <p:cNvSpPr/>
            <p:nvPr/>
          </p:nvSpPr>
          <p:spPr>
            <a:xfrm flipH="false" flipV="false" rot="0">
              <a:off x="0" y="0"/>
              <a:ext cx="4987156" cy="790100"/>
            </a:xfrm>
            <a:custGeom>
              <a:avLst/>
              <a:gdLst/>
              <a:ahLst/>
              <a:cxnLst/>
              <a:rect r="r" b="b" t="t" l="l"/>
              <a:pathLst>
                <a:path h="790100" w="4987156">
                  <a:moveTo>
                    <a:pt x="4640197" y="0"/>
                  </a:moveTo>
                  <a:lnTo>
                    <a:pt x="148415" y="0"/>
                  </a:lnTo>
                  <a:cubicBezTo>
                    <a:pt x="66448" y="0"/>
                    <a:pt x="0" y="66448"/>
                    <a:pt x="0" y="148415"/>
                  </a:cubicBezTo>
                  <a:lnTo>
                    <a:pt x="0" y="510707"/>
                  </a:lnTo>
                  <a:cubicBezTo>
                    <a:pt x="0" y="547218"/>
                    <a:pt x="13458" y="582448"/>
                    <a:pt x="37800" y="609659"/>
                  </a:cubicBezTo>
                  <a:lnTo>
                    <a:pt x="154967" y="740636"/>
                  </a:lnTo>
                  <a:cubicBezTo>
                    <a:pt x="183122" y="772111"/>
                    <a:pt x="223353" y="790101"/>
                    <a:pt x="265584" y="790100"/>
                  </a:cubicBezTo>
                  <a:lnTo>
                    <a:pt x="4838740" y="790100"/>
                  </a:lnTo>
                  <a:cubicBezTo>
                    <a:pt x="4878102" y="790100"/>
                    <a:pt x="4915853" y="774464"/>
                    <a:pt x="4943686" y="746630"/>
                  </a:cubicBezTo>
                  <a:cubicBezTo>
                    <a:pt x="4971519" y="718797"/>
                    <a:pt x="4987156" y="681047"/>
                    <a:pt x="4987156" y="641685"/>
                  </a:cubicBezTo>
                  <a:lnTo>
                    <a:pt x="4987156" y="366141"/>
                  </a:lnTo>
                  <a:cubicBezTo>
                    <a:pt x="4987156" y="329143"/>
                    <a:pt x="4973337" y="293478"/>
                    <a:pt x="4948407" y="266140"/>
                  </a:cubicBezTo>
                  <a:lnTo>
                    <a:pt x="4749864" y="48414"/>
                  </a:lnTo>
                  <a:cubicBezTo>
                    <a:pt x="4721742" y="17574"/>
                    <a:pt x="4681934" y="0"/>
                    <a:pt x="4640197" y="0"/>
                  </a:cubicBezTo>
                  <a:close/>
                </a:path>
              </a:pathLst>
            </a:custGeom>
            <a:solidFill>
              <a:srgbClr val="F0F0F0"/>
            </a:solidFill>
          </p:spPr>
        </p:sp>
      </p:grpSp>
      <p:sp>
        <p:nvSpPr>
          <p:cNvPr name="TextBox 11" id="11"/>
          <p:cNvSpPr txBox="true"/>
          <p:nvPr/>
        </p:nvSpPr>
        <p:spPr>
          <a:xfrm rot="0">
            <a:off x="2105025" y="1641475"/>
            <a:ext cx="14077950" cy="898525"/>
          </a:xfrm>
          <a:prstGeom prst="rect">
            <a:avLst/>
          </a:prstGeom>
        </p:spPr>
        <p:txBody>
          <a:bodyPr anchor="t" rtlCol="false" tIns="0" lIns="0" bIns="0" rIns="0">
            <a:spAutoFit/>
          </a:bodyPr>
          <a:lstStyle/>
          <a:p>
            <a:pPr algn="l" marL="0" indent="0" lvl="0">
              <a:lnSpc>
                <a:spcPts val="6649"/>
              </a:lnSpc>
              <a:spcBef>
                <a:spcPct val="0"/>
              </a:spcBef>
            </a:pPr>
            <a:r>
              <a:rPr lang="en-US" b="true" sz="6999" spc="-384" strike="noStrike" u="none">
                <a:solidFill>
                  <a:srgbClr val="E94560"/>
                </a:solidFill>
                <a:latin typeface="Work Sans Semi-Bold"/>
                <a:ea typeface="Work Sans Semi-Bold"/>
                <a:cs typeface="Work Sans Semi-Bold"/>
                <a:sym typeface="Work Sans Semi-Bold"/>
              </a:rPr>
              <a:t>Protect Mental Health</a:t>
            </a:r>
          </a:p>
        </p:txBody>
      </p:sp>
      <p:grpSp>
        <p:nvGrpSpPr>
          <p:cNvPr name="Group 12" id="12"/>
          <p:cNvGrpSpPr/>
          <p:nvPr/>
        </p:nvGrpSpPr>
        <p:grpSpPr>
          <a:xfrm rot="0">
            <a:off x="6419850" y="3657600"/>
            <a:ext cx="5448300" cy="2828925"/>
            <a:chOff x="0" y="0"/>
            <a:chExt cx="1434943" cy="745067"/>
          </a:xfrm>
        </p:grpSpPr>
        <p:sp>
          <p:nvSpPr>
            <p:cNvPr name="Freeform 13" id="13"/>
            <p:cNvSpPr/>
            <p:nvPr/>
          </p:nvSpPr>
          <p:spPr>
            <a:xfrm flipH="false" flipV="false" rot="0">
              <a:off x="0" y="0"/>
              <a:ext cx="1434943" cy="745067"/>
            </a:xfrm>
            <a:custGeom>
              <a:avLst/>
              <a:gdLst/>
              <a:ahLst/>
              <a:cxnLst/>
              <a:rect r="r" b="b" t="t" l="l"/>
              <a:pathLst>
                <a:path h="745067" w="1434943">
                  <a:moveTo>
                    <a:pt x="56839" y="0"/>
                  </a:moveTo>
                  <a:lnTo>
                    <a:pt x="1378104" y="0"/>
                  </a:lnTo>
                  <a:cubicBezTo>
                    <a:pt x="1409495" y="0"/>
                    <a:pt x="1434943" y="25448"/>
                    <a:pt x="1434943" y="56839"/>
                  </a:cubicBezTo>
                  <a:lnTo>
                    <a:pt x="1434943" y="688228"/>
                  </a:lnTo>
                  <a:cubicBezTo>
                    <a:pt x="1434943" y="719619"/>
                    <a:pt x="1409495" y="745067"/>
                    <a:pt x="1378104" y="745067"/>
                  </a:cubicBezTo>
                  <a:lnTo>
                    <a:pt x="56839" y="745067"/>
                  </a:lnTo>
                  <a:cubicBezTo>
                    <a:pt x="25448" y="745067"/>
                    <a:pt x="0" y="719619"/>
                    <a:pt x="0" y="688228"/>
                  </a:cubicBezTo>
                  <a:lnTo>
                    <a:pt x="0" y="56839"/>
                  </a:lnTo>
                  <a:cubicBezTo>
                    <a:pt x="0" y="25448"/>
                    <a:pt x="25448" y="0"/>
                    <a:pt x="56839" y="0"/>
                  </a:cubicBezTo>
                  <a:close/>
                </a:path>
              </a:pathLst>
            </a:custGeom>
            <a:solidFill>
              <a:srgbClr val="1F4068"/>
            </a:solidFill>
          </p:spPr>
        </p:sp>
        <p:sp>
          <p:nvSpPr>
            <p:cNvPr name="TextBox 14" id="14"/>
            <p:cNvSpPr txBox="true"/>
            <p:nvPr/>
          </p:nvSpPr>
          <p:spPr>
            <a:xfrm>
              <a:off x="0" y="-57150"/>
              <a:ext cx="1434943" cy="802217"/>
            </a:xfrm>
            <a:prstGeom prst="rect">
              <a:avLst/>
            </a:prstGeom>
          </p:spPr>
          <p:txBody>
            <a:bodyPr anchor="ctr" rtlCol="false" tIns="50800" lIns="50800" bIns="50800" rIns="50800"/>
            <a:lstStyle/>
            <a:p>
              <a:pPr algn="ctr">
                <a:lnSpc>
                  <a:spcPts val="3359"/>
                </a:lnSpc>
              </a:pPr>
            </a:p>
          </p:txBody>
        </p:sp>
      </p:grpSp>
      <p:grpSp>
        <p:nvGrpSpPr>
          <p:cNvPr name="Group 15" id="15"/>
          <p:cNvGrpSpPr/>
          <p:nvPr/>
        </p:nvGrpSpPr>
        <p:grpSpPr>
          <a:xfrm rot="0">
            <a:off x="6419850" y="6791325"/>
            <a:ext cx="5448300" cy="2828925"/>
            <a:chOff x="0" y="0"/>
            <a:chExt cx="1434943" cy="745067"/>
          </a:xfrm>
        </p:grpSpPr>
        <p:sp>
          <p:nvSpPr>
            <p:cNvPr name="Freeform 16" id="16"/>
            <p:cNvSpPr/>
            <p:nvPr/>
          </p:nvSpPr>
          <p:spPr>
            <a:xfrm flipH="false" flipV="false" rot="0">
              <a:off x="0" y="0"/>
              <a:ext cx="1434943" cy="745067"/>
            </a:xfrm>
            <a:custGeom>
              <a:avLst/>
              <a:gdLst/>
              <a:ahLst/>
              <a:cxnLst/>
              <a:rect r="r" b="b" t="t" l="l"/>
              <a:pathLst>
                <a:path h="745067" w="1434943">
                  <a:moveTo>
                    <a:pt x="56839" y="0"/>
                  </a:moveTo>
                  <a:lnTo>
                    <a:pt x="1378104" y="0"/>
                  </a:lnTo>
                  <a:cubicBezTo>
                    <a:pt x="1409495" y="0"/>
                    <a:pt x="1434943" y="25448"/>
                    <a:pt x="1434943" y="56839"/>
                  </a:cubicBezTo>
                  <a:lnTo>
                    <a:pt x="1434943" y="688228"/>
                  </a:lnTo>
                  <a:cubicBezTo>
                    <a:pt x="1434943" y="719619"/>
                    <a:pt x="1409495" y="745067"/>
                    <a:pt x="1378104" y="745067"/>
                  </a:cubicBezTo>
                  <a:lnTo>
                    <a:pt x="56839" y="745067"/>
                  </a:lnTo>
                  <a:cubicBezTo>
                    <a:pt x="25448" y="745067"/>
                    <a:pt x="0" y="719619"/>
                    <a:pt x="0" y="688228"/>
                  </a:cubicBezTo>
                  <a:lnTo>
                    <a:pt x="0" y="56839"/>
                  </a:lnTo>
                  <a:cubicBezTo>
                    <a:pt x="0" y="25448"/>
                    <a:pt x="25448" y="0"/>
                    <a:pt x="56839" y="0"/>
                  </a:cubicBezTo>
                  <a:close/>
                </a:path>
              </a:pathLst>
            </a:custGeom>
            <a:solidFill>
              <a:srgbClr val="1F4068"/>
            </a:solidFill>
          </p:spPr>
        </p:sp>
        <p:sp>
          <p:nvSpPr>
            <p:cNvPr name="TextBox 17" id="17"/>
            <p:cNvSpPr txBox="true"/>
            <p:nvPr/>
          </p:nvSpPr>
          <p:spPr>
            <a:xfrm>
              <a:off x="0" y="-57150"/>
              <a:ext cx="1434943" cy="802217"/>
            </a:xfrm>
            <a:prstGeom prst="rect">
              <a:avLst/>
            </a:prstGeom>
          </p:spPr>
          <p:txBody>
            <a:bodyPr anchor="ctr" rtlCol="false" tIns="50800" lIns="50800" bIns="50800" rIns="50800"/>
            <a:lstStyle/>
            <a:p>
              <a:pPr algn="ctr">
                <a:lnSpc>
                  <a:spcPts val="3359"/>
                </a:lnSpc>
              </a:pPr>
            </a:p>
          </p:txBody>
        </p:sp>
      </p:grpSp>
      <p:grpSp>
        <p:nvGrpSpPr>
          <p:cNvPr name="Group 18" id="18"/>
          <p:cNvGrpSpPr/>
          <p:nvPr/>
        </p:nvGrpSpPr>
        <p:grpSpPr>
          <a:xfrm rot="0">
            <a:off x="7858125" y="4248150"/>
            <a:ext cx="3530082" cy="1309793"/>
            <a:chOff x="0" y="0"/>
            <a:chExt cx="4706777" cy="1746390"/>
          </a:xfrm>
        </p:grpSpPr>
        <p:sp>
          <p:nvSpPr>
            <p:cNvPr name="TextBox 19" id="19"/>
            <p:cNvSpPr txBox="true"/>
            <p:nvPr/>
          </p:nvSpPr>
          <p:spPr>
            <a:xfrm rot="0">
              <a:off x="0" y="0"/>
              <a:ext cx="4706777" cy="838200"/>
            </a:xfrm>
            <a:prstGeom prst="rect">
              <a:avLst/>
            </a:prstGeom>
          </p:spPr>
          <p:txBody>
            <a:bodyPr anchor="t" rtlCol="false" tIns="0" lIns="0" bIns="0" rIns="0">
              <a:spAutoFit/>
            </a:bodyPr>
            <a:lstStyle/>
            <a:p>
              <a:pPr algn="l" marL="0" indent="0" lvl="0">
                <a:lnSpc>
                  <a:spcPts val="2489"/>
                </a:lnSpc>
                <a:spcBef>
                  <a:spcPct val="0"/>
                </a:spcBef>
              </a:pPr>
              <a:r>
                <a:rPr lang="en-US" b="true" sz="2074" spc="-114" strike="noStrike" u="none">
                  <a:solidFill>
                    <a:srgbClr val="F0F0F0"/>
                  </a:solidFill>
                  <a:latin typeface="Work Sans Semi-Bold"/>
                  <a:ea typeface="Work Sans Semi-Bold"/>
                  <a:cs typeface="Work Sans Semi-Bold"/>
                  <a:sym typeface="Work Sans Semi-Bold"/>
                </a:rPr>
                <a:t>Ensure clear communication during transitions</a:t>
              </a:r>
            </a:p>
          </p:txBody>
        </p:sp>
        <p:sp>
          <p:nvSpPr>
            <p:cNvPr name="TextBox 20" id="20"/>
            <p:cNvSpPr txBox="true"/>
            <p:nvPr/>
          </p:nvSpPr>
          <p:spPr>
            <a:xfrm rot="0">
              <a:off x="0" y="1076465"/>
              <a:ext cx="4706777" cy="669925"/>
            </a:xfrm>
            <a:prstGeom prst="rect">
              <a:avLst/>
            </a:prstGeom>
          </p:spPr>
          <p:txBody>
            <a:bodyPr anchor="t" rtlCol="false" tIns="0" lIns="0" bIns="0" rIns="0">
              <a:spAutoFit/>
            </a:bodyPr>
            <a:lstStyle/>
            <a:p>
              <a:pPr algn="l" marL="0" indent="0" lvl="0">
                <a:lnSpc>
                  <a:spcPts val="2022"/>
                </a:lnSpc>
              </a:pPr>
              <a:r>
                <a:rPr lang="en-US" sz="1685" spc="-92">
                  <a:solidFill>
                    <a:srgbClr val="F0F0F0"/>
                  </a:solidFill>
                  <a:latin typeface="Work Sans"/>
                  <a:ea typeface="Work Sans"/>
                  <a:cs typeface="Work Sans"/>
                  <a:sym typeface="Work Sans"/>
                </a:rPr>
                <a:t>Transparency helps build trust and reduce uncertainty.</a:t>
              </a:r>
            </a:p>
          </p:txBody>
        </p:sp>
      </p:grpSp>
      <p:grpSp>
        <p:nvGrpSpPr>
          <p:cNvPr name="Group 21" id="21"/>
          <p:cNvGrpSpPr/>
          <p:nvPr/>
        </p:nvGrpSpPr>
        <p:grpSpPr>
          <a:xfrm rot="0">
            <a:off x="7858125" y="7381875"/>
            <a:ext cx="3530082" cy="1309793"/>
            <a:chOff x="0" y="0"/>
            <a:chExt cx="4706777" cy="1746390"/>
          </a:xfrm>
        </p:grpSpPr>
        <p:sp>
          <p:nvSpPr>
            <p:cNvPr name="TextBox 22" id="22"/>
            <p:cNvSpPr txBox="true"/>
            <p:nvPr/>
          </p:nvSpPr>
          <p:spPr>
            <a:xfrm rot="0">
              <a:off x="0" y="0"/>
              <a:ext cx="4706777" cy="838200"/>
            </a:xfrm>
            <a:prstGeom prst="rect">
              <a:avLst/>
            </a:prstGeom>
          </p:spPr>
          <p:txBody>
            <a:bodyPr anchor="t" rtlCol="false" tIns="0" lIns="0" bIns="0" rIns="0">
              <a:spAutoFit/>
            </a:bodyPr>
            <a:lstStyle/>
            <a:p>
              <a:pPr algn="l" marL="0" indent="0" lvl="0">
                <a:lnSpc>
                  <a:spcPts val="2489"/>
                </a:lnSpc>
                <a:spcBef>
                  <a:spcPct val="0"/>
                </a:spcBef>
              </a:pPr>
              <a:r>
                <a:rPr lang="en-US" b="true" sz="2074" spc="-114" strike="noStrike" u="none">
                  <a:solidFill>
                    <a:srgbClr val="F0F0F0"/>
                  </a:solidFill>
                  <a:latin typeface="Work Sans Semi-Bold"/>
                  <a:ea typeface="Work Sans Semi-Bold"/>
                  <a:cs typeface="Work Sans Semi-Bold"/>
                  <a:sym typeface="Work Sans Semi-Bold"/>
                </a:rPr>
                <a:t>Offer mental health training for managers</a:t>
              </a:r>
            </a:p>
          </p:txBody>
        </p:sp>
        <p:sp>
          <p:nvSpPr>
            <p:cNvPr name="TextBox 23" id="23"/>
            <p:cNvSpPr txBox="true"/>
            <p:nvPr/>
          </p:nvSpPr>
          <p:spPr>
            <a:xfrm rot="0">
              <a:off x="0" y="1076465"/>
              <a:ext cx="4706777" cy="669925"/>
            </a:xfrm>
            <a:prstGeom prst="rect">
              <a:avLst/>
            </a:prstGeom>
          </p:spPr>
          <p:txBody>
            <a:bodyPr anchor="t" rtlCol="false" tIns="0" lIns="0" bIns="0" rIns="0">
              <a:spAutoFit/>
            </a:bodyPr>
            <a:lstStyle/>
            <a:p>
              <a:pPr algn="l" marL="0" indent="0" lvl="0">
                <a:lnSpc>
                  <a:spcPts val="2022"/>
                </a:lnSpc>
              </a:pPr>
              <a:r>
                <a:rPr lang="en-US" sz="1685" spc="-92">
                  <a:solidFill>
                    <a:srgbClr val="F0F0F0"/>
                  </a:solidFill>
                  <a:latin typeface="Work Sans"/>
                  <a:ea typeface="Work Sans"/>
                  <a:cs typeface="Work Sans"/>
                  <a:sym typeface="Work Sans"/>
                </a:rPr>
                <a:t>Training equips leaders to support their teams effectively.</a:t>
              </a:r>
            </a:p>
          </p:txBody>
        </p:sp>
      </p:grpSp>
      <p:sp>
        <p:nvSpPr>
          <p:cNvPr name="Freeform 24" id="24"/>
          <p:cNvSpPr/>
          <p:nvPr/>
        </p:nvSpPr>
        <p:spPr>
          <a:xfrm flipH="false" flipV="false" rot="0">
            <a:off x="7092791" y="4248150"/>
            <a:ext cx="460534" cy="460534"/>
          </a:xfrm>
          <a:custGeom>
            <a:avLst/>
            <a:gdLst/>
            <a:ahLst/>
            <a:cxnLst/>
            <a:rect r="r" b="b" t="t" l="l"/>
            <a:pathLst>
              <a:path h="460534" w="460534">
                <a:moveTo>
                  <a:pt x="0" y="0"/>
                </a:moveTo>
                <a:lnTo>
                  <a:pt x="460534" y="0"/>
                </a:lnTo>
                <a:lnTo>
                  <a:pt x="460534" y="460534"/>
                </a:lnTo>
                <a:lnTo>
                  <a:pt x="0" y="46053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25" id="25"/>
          <p:cNvSpPr/>
          <p:nvPr/>
        </p:nvSpPr>
        <p:spPr>
          <a:xfrm flipH="false" flipV="false" rot="0">
            <a:off x="7092791" y="7381875"/>
            <a:ext cx="460534" cy="460534"/>
          </a:xfrm>
          <a:custGeom>
            <a:avLst/>
            <a:gdLst/>
            <a:ahLst/>
            <a:cxnLst/>
            <a:rect r="r" b="b" t="t" l="l"/>
            <a:pathLst>
              <a:path h="460534" w="460534">
                <a:moveTo>
                  <a:pt x="0" y="0"/>
                </a:moveTo>
                <a:lnTo>
                  <a:pt x="460534" y="0"/>
                </a:lnTo>
                <a:lnTo>
                  <a:pt x="460534" y="460534"/>
                </a:lnTo>
                <a:lnTo>
                  <a:pt x="0" y="46053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26" id="26"/>
          <p:cNvGrpSpPr/>
          <p:nvPr/>
        </p:nvGrpSpPr>
        <p:grpSpPr>
          <a:xfrm rot="0">
            <a:off x="12172950" y="3657600"/>
            <a:ext cx="5448300" cy="2828925"/>
            <a:chOff x="0" y="0"/>
            <a:chExt cx="1434943" cy="745067"/>
          </a:xfrm>
        </p:grpSpPr>
        <p:sp>
          <p:nvSpPr>
            <p:cNvPr name="Freeform 27" id="27"/>
            <p:cNvSpPr/>
            <p:nvPr/>
          </p:nvSpPr>
          <p:spPr>
            <a:xfrm flipH="false" flipV="false" rot="0">
              <a:off x="0" y="0"/>
              <a:ext cx="1434943" cy="745067"/>
            </a:xfrm>
            <a:custGeom>
              <a:avLst/>
              <a:gdLst/>
              <a:ahLst/>
              <a:cxnLst/>
              <a:rect r="r" b="b" t="t" l="l"/>
              <a:pathLst>
                <a:path h="745067" w="1434943">
                  <a:moveTo>
                    <a:pt x="56839" y="0"/>
                  </a:moveTo>
                  <a:lnTo>
                    <a:pt x="1378104" y="0"/>
                  </a:lnTo>
                  <a:cubicBezTo>
                    <a:pt x="1409495" y="0"/>
                    <a:pt x="1434943" y="25448"/>
                    <a:pt x="1434943" y="56839"/>
                  </a:cubicBezTo>
                  <a:lnTo>
                    <a:pt x="1434943" y="688228"/>
                  </a:lnTo>
                  <a:cubicBezTo>
                    <a:pt x="1434943" y="719619"/>
                    <a:pt x="1409495" y="745067"/>
                    <a:pt x="1378104" y="745067"/>
                  </a:cubicBezTo>
                  <a:lnTo>
                    <a:pt x="56839" y="745067"/>
                  </a:lnTo>
                  <a:cubicBezTo>
                    <a:pt x="25448" y="745067"/>
                    <a:pt x="0" y="719619"/>
                    <a:pt x="0" y="688228"/>
                  </a:cubicBezTo>
                  <a:lnTo>
                    <a:pt x="0" y="56839"/>
                  </a:lnTo>
                  <a:cubicBezTo>
                    <a:pt x="0" y="25448"/>
                    <a:pt x="25448" y="0"/>
                    <a:pt x="56839" y="0"/>
                  </a:cubicBezTo>
                  <a:close/>
                </a:path>
              </a:pathLst>
            </a:custGeom>
            <a:solidFill>
              <a:srgbClr val="1F4068"/>
            </a:solidFill>
          </p:spPr>
        </p:sp>
        <p:sp>
          <p:nvSpPr>
            <p:cNvPr name="TextBox 28" id="28"/>
            <p:cNvSpPr txBox="true"/>
            <p:nvPr/>
          </p:nvSpPr>
          <p:spPr>
            <a:xfrm>
              <a:off x="0" y="-57150"/>
              <a:ext cx="1434943" cy="802217"/>
            </a:xfrm>
            <a:prstGeom prst="rect">
              <a:avLst/>
            </a:prstGeom>
          </p:spPr>
          <p:txBody>
            <a:bodyPr anchor="ctr" rtlCol="false" tIns="50800" lIns="50800" bIns="50800" rIns="50800"/>
            <a:lstStyle/>
            <a:p>
              <a:pPr algn="ctr">
                <a:lnSpc>
                  <a:spcPts val="3359"/>
                </a:lnSpc>
              </a:pPr>
            </a:p>
          </p:txBody>
        </p:sp>
      </p:grpSp>
      <p:grpSp>
        <p:nvGrpSpPr>
          <p:cNvPr name="Group 29" id="29"/>
          <p:cNvGrpSpPr/>
          <p:nvPr/>
        </p:nvGrpSpPr>
        <p:grpSpPr>
          <a:xfrm rot="0">
            <a:off x="12172950" y="6791325"/>
            <a:ext cx="5448300" cy="2828925"/>
            <a:chOff x="0" y="0"/>
            <a:chExt cx="1434943" cy="745067"/>
          </a:xfrm>
        </p:grpSpPr>
        <p:sp>
          <p:nvSpPr>
            <p:cNvPr name="Freeform 30" id="30"/>
            <p:cNvSpPr/>
            <p:nvPr/>
          </p:nvSpPr>
          <p:spPr>
            <a:xfrm flipH="false" flipV="false" rot="0">
              <a:off x="0" y="0"/>
              <a:ext cx="1434943" cy="745067"/>
            </a:xfrm>
            <a:custGeom>
              <a:avLst/>
              <a:gdLst/>
              <a:ahLst/>
              <a:cxnLst/>
              <a:rect r="r" b="b" t="t" l="l"/>
              <a:pathLst>
                <a:path h="745067" w="1434943">
                  <a:moveTo>
                    <a:pt x="56839" y="0"/>
                  </a:moveTo>
                  <a:lnTo>
                    <a:pt x="1378104" y="0"/>
                  </a:lnTo>
                  <a:cubicBezTo>
                    <a:pt x="1409495" y="0"/>
                    <a:pt x="1434943" y="25448"/>
                    <a:pt x="1434943" y="56839"/>
                  </a:cubicBezTo>
                  <a:lnTo>
                    <a:pt x="1434943" y="688228"/>
                  </a:lnTo>
                  <a:cubicBezTo>
                    <a:pt x="1434943" y="719619"/>
                    <a:pt x="1409495" y="745067"/>
                    <a:pt x="1378104" y="745067"/>
                  </a:cubicBezTo>
                  <a:lnTo>
                    <a:pt x="56839" y="745067"/>
                  </a:lnTo>
                  <a:cubicBezTo>
                    <a:pt x="25448" y="745067"/>
                    <a:pt x="0" y="719619"/>
                    <a:pt x="0" y="688228"/>
                  </a:cubicBezTo>
                  <a:lnTo>
                    <a:pt x="0" y="56839"/>
                  </a:lnTo>
                  <a:cubicBezTo>
                    <a:pt x="0" y="25448"/>
                    <a:pt x="25448" y="0"/>
                    <a:pt x="56839" y="0"/>
                  </a:cubicBezTo>
                  <a:close/>
                </a:path>
              </a:pathLst>
            </a:custGeom>
            <a:solidFill>
              <a:srgbClr val="1F4068"/>
            </a:solidFill>
          </p:spPr>
        </p:sp>
        <p:sp>
          <p:nvSpPr>
            <p:cNvPr name="TextBox 31" id="31"/>
            <p:cNvSpPr txBox="true"/>
            <p:nvPr/>
          </p:nvSpPr>
          <p:spPr>
            <a:xfrm>
              <a:off x="0" y="-57150"/>
              <a:ext cx="1434943" cy="802217"/>
            </a:xfrm>
            <a:prstGeom prst="rect">
              <a:avLst/>
            </a:prstGeom>
          </p:spPr>
          <p:txBody>
            <a:bodyPr anchor="ctr" rtlCol="false" tIns="50800" lIns="50800" bIns="50800" rIns="50800"/>
            <a:lstStyle/>
            <a:p>
              <a:pPr algn="ctr">
                <a:lnSpc>
                  <a:spcPts val="3359"/>
                </a:lnSpc>
              </a:pPr>
            </a:p>
          </p:txBody>
        </p:sp>
      </p:grpSp>
      <p:grpSp>
        <p:nvGrpSpPr>
          <p:cNvPr name="Group 32" id="32"/>
          <p:cNvGrpSpPr/>
          <p:nvPr/>
        </p:nvGrpSpPr>
        <p:grpSpPr>
          <a:xfrm rot="0">
            <a:off x="13611225" y="4248150"/>
            <a:ext cx="3405249" cy="1309793"/>
            <a:chOff x="0" y="0"/>
            <a:chExt cx="4540332" cy="1746390"/>
          </a:xfrm>
        </p:grpSpPr>
        <p:sp>
          <p:nvSpPr>
            <p:cNvPr name="TextBox 33" id="33"/>
            <p:cNvSpPr txBox="true"/>
            <p:nvPr/>
          </p:nvSpPr>
          <p:spPr>
            <a:xfrm rot="0">
              <a:off x="0" y="0"/>
              <a:ext cx="4540332" cy="838200"/>
            </a:xfrm>
            <a:prstGeom prst="rect">
              <a:avLst/>
            </a:prstGeom>
          </p:spPr>
          <p:txBody>
            <a:bodyPr anchor="t" rtlCol="false" tIns="0" lIns="0" bIns="0" rIns="0">
              <a:spAutoFit/>
            </a:bodyPr>
            <a:lstStyle/>
            <a:p>
              <a:pPr algn="l" marL="0" indent="0" lvl="0">
                <a:lnSpc>
                  <a:spcPts val="2489"/>
                </a:lnSpc>
                <a:spcBef>
                  <a:spcPct val="0"/>
                </a:spcBef>
              </a:pPr>
              <a:r>
                <a:rPr lang="en-US" b="true" sz="2074" spc="-114" strike="noStrike" u="none">
                  <a:solidFill>
                    <a:srgbClr val="F0F0F0"/>
                  </a:solidFill>
                  <a:latin typeface="Work Sans Semi-Bold"/>
                  <a:ea typeface="Work Sans Semi-Bold"/>
                  <a:cs typeface="Work Sans Semi-Bold"/>
                  <a:sym typeface="Work Sans Semi-Bold"/>
                </a:rPr>
                <a:t>Foster a supportive workplace culture</a:t>
              </a:r>
            </a:p>
          </p:txBody>
        </p:sp>
        <p:sp>
          <p:nvSpPr>
            <p:cNvPr name="TextBox 34" id="34"/>
            <p:cNvSpPr txBox="true"/>
            <p:nvPr/>
          </p:nvSpPr>
          <p:spPr>
            <a:xfrm rot="0">
              <a:off x="0" y="1076465"/>
              <a:ext cx="4540332" cy="669925"/>
            </a:xfrm>
            <a:prstGeom prst="rect">
              <a:avLst/>
            </a:prstGeom>
          </p:spPr>
          <p:txBody>
            <a:bodyPr anchor="t" rtlCol="false" tIns="0" lIns="0" bIns="0" rIns="0">
              <a:spAutoFit/>
            </a:bodyPr>
            <a:lstStyle/>
            <a:p>
              <a:pPr algn="l" marL="0" indent="0" lvl="0">
                <a:lnSpc>
                  <a:spcPts val="2022"/>
                </a:lnSpc>
              </a:pPr>
              <a:r>
                <a:rPr lang="en-US" sz="1685" spc="-92">
                  <a:solidFill>
                    <a:srgbClr val="F0F0F0"/>
                  </a:solidFill>
                  <a:latin typeface="Work Sans"/>
                  <a:ea typeface="Work Sans"/>
                  <a:cs typeface="Work Sans"/>
                  <a:sym typeface="Work Sans"/>
                </a:rPr>
                <a:t>Encouraging open discussions contributes to mental health.</a:t>
              </a:r>
            </a:p>
          </p:txBody>
        </p:sp>
      </p:grpSp>
      <p:grpSp>
        <p:nvGrpSpPr>
          <p:cNvPr name="Group 35" id="35"/>
          <p:cNvGrpSpPr/>
          <p:nvPr/>
        </p:nvGrpSpPr>
        <p:grpSpPr>
          <a:xfrm rot="0">
            <a:off x="13611225" y="7381875"/>
            <a:ext cx="3405249" cy="1309793"/>
            <a:chOff x="0" y="0"/>
            <a:chExt cx="4540332" cy="1746390"/>
          </a:xfrm>
        </p:grpSpPr>
        <p:sp>
          <p:nvSpPr>
            <p:cNvPr name="TextBox 36" id="36"/>
            <p:cNvSpPr txBox="true"/>
            <p:nvPr/>
          </p:nvSpPr>
          <p:spPr>
            <a:xfrm rot="0">
              <a:off x="0" y="0"/>
              <a:ext cx="4540332" cy="838200"/>
            </a:xfrm>
            <a:prstGeom prst="rect">
              <a:avLst/>
            </a:prstGeom>
          </p:spPr>
          <p:txBody>
            <a:bodyPr anchor="t" rtlCol="false" tIns="0" lIns="0" bIns="0" rIns="0">
              <a:spAutoFit/>
            </a:bodyPr>
            <a:lstStyle/>
            <a:p>
              <a:pPr algn="l" marL="0" indent="0" lvl="0">
                <a:lnSpc>
                  <a:spcPts val="2489"/>
                </a:lnSpc>
                <a:spcBef>
                  <a:spcPct val="0"/>
                </a:spcBef>
              </a:pPr>
              <a:r>
                <a:rPr lang="en-US" b="true" sz="2074" spc="-114" strike="noStrike" u="none">
                  <a:solidFill>
                    <a:srgbClr val="F0F0F0"/>
                  </a:solidFill>
                  <a:latin typeface="Work Sans Semi-Bold"/>
                  <a:ea typeface="Work Sans Semi-Bold"/>
                  <a:cs typeface="Work Sans Semi-Bold"/>
                  <a:sym typeface="Work Sans Semi-Bold"/>
                </a:rPr>
                <a:t>Facilitate access to confidential support services</a:t>
              </a:r>
            </a:p>
          </p:txBody>
        </p:sp>
        <p:sp>
          <p:nvSpPr>
            <p:cNvPr name="TextBox 37" id="37"/>
            <p:cNvSpPr txBox="true"/>
            <p:nvPr/>
          </p:nvSpPr>
          <p:spPr>
            <a:xfrm rot="0">
              <a:off x="0" y="1076465"/>
              <a:ext cx="4540332" cy="669925"/>
            </a:xfrm>
            <a:prstGeom prst="rect">
              <a:avLst/>
            </a:prstGeom>
          </p:spPr>
          <p:txBody>
            <a:bodyPr anchor="t" rtlCol="false" tIns="0" lIns="0" bIns="0" rIns="0">
              <a:spAutoFit/>
            </a:bodyPr>
            <a:lstStyle/>
            <a:p>
              <a:pPr algn="l" marL="0" indent="0" lvl="0">
                <a:lnSpc>
                  <a:spcPts val="2022"/>
                </a:lnSpc>
              </a:pPr>
              <a:r>
                <a:rPr lang="en-US" sz="1685" spc="-92">
                  <a:solidFill>
                    <a:srgbClr val="F0F0F0"/>
                  </a:solidFill>
                  <a:latin typeface="Work Sans"/>
                  <a:ea typeface="Work Sans"/>
                  <a:cs typeface="Work Sans"/>
                  <a:sym typeface="Work Sans"/>
                </a:rPr>
                <a:t>Providing resources helps employees seek help when needed.</a:t>
              </a:r>
            </a:p>
          </p:txBody>
        </p:sp>
      </p:grpSp>
      <p:sp>
        <p:nvSpPr>
          <p:cNvPr name="Freeform 38" id="38"/>
          <p:cNvSpPr/>
          <p:nvPr/>
        </p:nvSpPr>
        <p:spPr>
          <a:xfrm flipH="false" flipV="false" rot="0">
            <a:off x="12825820" y="4248150"/>
            <a:ext cx="460534" cy="460534"/>
          </a:xfrm>
          <a:custGeom>
            <a:avLst/>
            <a:gdLst/>
            <a:ahLst/>
            <a:cxnLst/>
            <a:rect r="r" b="b" t="t" l="l"/>
            <a:pathLst>
              <a:path h="460534" w="460534">
                <a:moveTo>
                  <a:pt x="0" y="0"/>
                </a:moveTo>
                <a:lnTo>
                  <a:pt x="460534" y="0"/>
                </a:lnTo>
                <a:lnTo>
                  <a:pt x="460534" y="460534"/>
                </a:lnTo>
                <a:lnTo>
                  <a:pt x="0" y="46053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9" id="39"/>
          <p:cNvSpPr/>
          <p:nvPr/>
        </p:nvSpPr>
        <p:spPr>
          <a:xfrm flipH="false" flipV="false" rot="0">
            <a:off x="12825820" y="7381875"/>
            <a:ext cx="460534" cy="460534"/>
          </a:xfrm>
          <a:custGeom>
            <a:avLst/>
            <a:gdLst/>
            <a:ahLst/>
            <a:cxnLst/>
            <a:rect r="r" b="b" t="t" l="l"/>
            <a:pathLst>
              <a:path h="460534" w="460534">
                <a:moveTo>
                  <a:pt x="0" y="0"/>
                </a:moveTo>
                <a:lnTo>
                  <a:pt x="460534" y="0"/>
                </a:lnTo>
                <a:lnTo>
                  <a:pt x="460534" y="460534"/>
                </a:lnTo>
                <a:lnTo>
                  <a:pt x="0" y="46053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1F4068"/>
        </a:solidFill>
      </p:bgPr>
    </p:bg>
    <p:spTree>
      <p:nvGrpSpPr>
        <p:cNvPr id="1" name=""/>
        <p:cNvGrpSpPr/>
        <p:nvPr/>
      </p:nvGrpSpPr>
      <p:grpSpPr>
        <a:xfrm>
          <a:off x="0" y="0"/>
          <a:ext cx="0" cy="0"/>
          <a:chOff x="0" y="0"/>
          <a:chExt cx="0" cy="0"/>
        </a:xfrm>
      </p:grpSpPr>
      <p:grpSp>
        <p:nvGrpSpPr>
          <p:cNvPr name="Group 2" id="2"/>
          <p:cNvGrpSpPr/>
          <p:nvPr/>
        </p:nvGrpSpPr>
        <p:grpSpPr>
          <a:xfrm rot="0">
            <a:off x="666750" y="3657600"/>
            <a:ext cx="5448300" cy="5962650"/>
            <a:chOff x="0" y="0"/>
            <a:chExt cx="1434943" cy="1570410"/>
          </a:xfrm>
        </p:grpSpPr>
        <p:sp>
          <p:nvSpPr>
            <p:cNvPr name="Freeform 3" id="3"/>
            <p:cNvSpPr/>
            <p:nvPr/>
          </p:nvSpPr>
          <p:spPr>
            <a:xfrm flipH="false" flipV="false" rot="0">
              <a:off x="0" y="0"/>
              <a:ext cx="1434943" cy="1570410"/>
            </a:xfrm>
            <a:custGeom>
              <a:avLst/>
              <a:gdLst/>
              <a:ahLst/>
              <a:cxnLst/>
              <a:rect r="r" b="b" t="t" l="l"/>
              <a:pathLst>
                <a:path h="1570410" w="1434943">
                  <a:moveTo>
                    <a:pt x="56839" y="0"/>
                  </a:moveTo>
                  <a:lnTo>
                    <a:pt x="1378104" y="0"/>
                  </a:lnTo>
                  <a:cubicBezTo>
                    <a:pt x="1409495" y="0"/>
                    <a:pt x="1434943" y="25448"/>
                    <a:pt x="1434943" y="56839"/>
                  </a:cubicBezTo>
                  <a:lnTo>
                    <a:pt x="1434943" y="1513571"/>
                  </a:lnTo>
                  <a:cubicBezTo>
                    <a:pt x="1434943" y="1544962"/>
                    <a:pt x="1409495" y="1570410"/>
                    <a:pt x="1378104" y="1570410"/>
                  </a:cubicBezTo>
                  <a:lnTo>
                    <a:pt x="56839" y="1570410"/>
                  </a:lnTo>
                  <a:cubicBezTo>
                    <a:pt x="25448" y="1570410"/>
                    <a:pt x="0" y="1544962"/>
                    <a:pt x="0" y="1513571"/>
                  </a:cubicBezTo>
                  <a:lnTo>
                    <a:pt x="0" y="56839"/>
                  </a:lnTo>
                  <a:cubicBezTo>
                    <a:pt x="0" y="25448"/>
                    <a:pt x="25448" y="0"/>
                    <a:pt x="56839" y="0"/>
                  </a:cubicBezTo>
                  <a:close/>
                </a:path>
              </a:pathLst>
            </a:custGeom>
            <a:solidFill>
              <a:srgbClr val="162447"/>
            </a:solidFill>
          </p:spPr>
        </p:sp>
        <p:sp>
          <p:nvSpPr>
            <p:cNvPr name="TextBox 4" id="4"/>
            <p:cNvSpPr txBox="true"/>
            <p:nvPr/>
          </p:nvSpPr>
          <p:spPr>
            <a:xfrm>
              <a:off x="0" y="-57150"/>
              <a:ext cx="1434943" cy="1627560"/>
            </a:xfrm>
            <a:prstGeom prst="rect">
              <a:avLst/>
            </a:prstGeom>
          </p:spPr>
          <p:txBody>
            <a:bodyPr anchor="ctr" rtlCol="false" tIns="50800" lIns="50800" bIns="50800" rIns="50800"/>
            <a:lstStyle/>
            <a:p>
              <a:pPr algn="ctr">
                <a:lnSpc>
                  <a:spcPts val="3359"/>
                </a:lnSpc>
              </a:pPr>
            </a:p>
          </p:txBody>
        </p:sp>
      </p:grpSp>
      <p:grpSp>
        <p:nvGrpSpPr>
          <p:cNvPr name="Group 5" id="5"/>
          <p:cNvGrpSpPr/>
          <p:nvPr/>
        </p:nvGrpSpPr>
        <p:grpSpPr>
          <a:xfrm rot="0">
            <a:off x="2105025" y="4248150"/>
            <a:ext cx="3236589" cy="1871768"/>
            <a:chOff x="0" y="0"/>
            <a:chExt cx="4315452" cy="2495690"/>
          </a:xfrm>
        </p:grpSpPr>
        <p:sp>
          <p:nvSpPr>
            <p:cNvPr name="TextBox 6" id="6"/>
            <p:cNvSpPr txBox="true"/>
            <p:nvPr/>
          </p:nvSpPr>
          <p:spPr>
            <a:xfrm rot="0">
              <a:off x="0" y="-9525"/>
              <a:ext cx="4315452" cy="1343025"/>
            </a:xfrm>
            <a:prstGeom prst="rect">
              <a:avLst/>
            </a:prstGeom>
          </p:spPr>
          <p:txBody>
            <a:bodyPr anchor="t" rtlCol="false" tIns="0" lIns="0" bIns="0" rIns="0">
              <a:spAutoFit/>
            </a:bodyPr>
            <a:lstStyle/>
            <a:p>
              <a:pPr algn="l" marL="0" indent="0" lvl="0">
                <a:lnSpc>
                  <a:spcPts val="2689"/>
                </a:lnSpc>
                <a:spcBef>
                  <a:spcPct val="0"/>
                </a:spcBef>
              </a:pPr>
              <a:r>
                <a:rPr lang="en-US" b="true" sz="2241" spc="-123" strike="noStrike" u="none">
                  <a:solidFill>
                    <a:srgbClr val="F0F0F0"/>
                  </a:solidFill>
                  <a:latin typeface="Work Sans Semi-Bold"/>
                  <a:ea typeface="Work Sans Semi-Bold"/>
                  <a:cs typeface="Work Sans Semi-Bold"/>
                  <a:sym typeface="Work Sans Semi-Bold"/>
                </a:rPr>
                <a:t>Learning designed specifically for adult learners</a:t>
              </a:r>
            </a:p>
          </p:txBody>
        </p:sp>
        <p:sp>
          <p:nvSpPr>
            <p:cNvPr name="TextBox 7" id="7"/>
            <p:cNvSpPr txBox="true"/>
            <p:nvPr/>
          </p:nvSpPr>
          <p:spPr>
            <a:xfrm rot="0">
              <a:off x="0" y="1571765"/>
              <a:ext cx="4315452" cy="923925"/>
            </a:xfrm>
            <a:prstGeom prst="rect">
              <a:avLst/>
            </a:prstGeom>
          </p:spPr>
          <p:txBody>
            <a:bodyPr anchor="t" rtlCol="false" tIns="0" lIns="0" bIns="0" rIns="0">
              <a:spAutoFit/>
            </a:bodyPr>
            <a:lstStyle/>
            <a:p>
              <a:pPr algn="l" marL="0" indent="0" lvl="0">
                <a:lnSpc>
                  <a:spcPts val="1865"/>
                </a:lnSpc>
              </a:pPr>
              <a:r>
                <a:rPr lang="en-US" sz="1554" spc="-85">
                  <a:solidFill>
                    <a:srgbClr val="F0F0F0"/>
                  </a:solidFill>
                  <a:latin typeface="Work Sans"/>
                  <a:ea typeface="Work Sans"/>
                  <a:cs typeface="Work Sans"/>
                  <a:sym typeface="Work Sans"/>
                </a:rPr>
                <a:t>Tailored approaches enhance engagement and knowledge retention.</a:t>
              </a:r>
            </a:p>
          </p:txBody>
        </p:sp>
      </p:grpSp>
      <p:sp>
        <p:nvSpPr>
          <p:cNvPr name="Freeform 8" id="8"/>
          <p:cNvSpPr/>
          <p:nvPr/>
        </p:nvSpPr>
        <p:spPr>
          <a:xfrm flipH="false" flipV="false" rot="0">
            <a:off x="1319620" y="4248150"/>
            <a:ext cx="460534" cy="460534"/>
          </a:xfrm>
          <a:custGeom>
            <a:avLst/>
            <a:gdLst/>
            <a:ahLst/>
            <a:cxnLst/>
            <a:rect r="r" b="b" t="t" l="l"/>
            <a:pathLst>
              <a:path h="460534" w="460534">
                <a:moveTo>
                  <a:pt x="0" y="0"/>
                </a:moveTo>
                <a:lnTo>
                  <a:pt x="460534" y="0"/>
                </a:lnTo>
                <a:lnTo>
                  <a:pt x="460534" y="460534"/>
                </a:lnTo>
                <a:lnTo>
                  <a:pt x="0" y="46053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9" id="9"/>
          <p:cNvGrpSpPr/>
          <p:nvPr/>
        </p:nvGrpSpPr>
        <p:grpSpPr>
          <a:xfrm rot="0">
            <a:off x="666750" y="666750"/>
            <a:ext cx="16954500" cy="2686050"/>
            <a:chOff x="0" y="0"/>
            <a:chExt cx="4987154" cy="790100"/>
          </a:xfrm>
        </p:grpSpPr>
        <p:sp>
          <p:nvSpPr>
            <p:cNvPr name="Freeform 10" id="10"/>
            <p:cNvSpPr/>
            <p:nvPr/>
          </p:nvSpPr>
          <p:spPr>
            <a:xfrm flipH="false" flipV="false" rot="0">
              <a:off x="0" y="0"/>
              <a:ext cx="4987156" cy="790100"/>
            </a:xfrm>
            <a:custGeom>
              <a:avLst/>
              <a:gdLst/>
              <a:ahLst/>
              <a:cxnLst/>
              <a:rect r="r" b="b" t="t" l="l"/>
              <a:pathLst>
                <a:path h="790100" w="4987156">
                  <a:moveTo>
                    <a:pt x="4640197" y="0"/>
                  </a:moveTo>
                  <a:lnTo>
                    <a:pt x="148415" y="0"/>
                  </a:lnTo>
                  <a:cubicBezTo>
                    <a:pt x="66448" y="0"/>
                    <a:pt x="0" y="66448"/>
                    <a:pt x="0" y="148415"/>
                  </a:cubicBezTo>
                  <a:lnTo>
                    <a:pt x="0" y="510707"/>
                  </a:lnTo>
                  <a:cubicBezTo>
                    <a:pt x="0" y="547218"/>
                    <a:pt x="13458" y="582448"/>
                    <a:pt x="37800" y="609659"/>
                  </a:cubicBezTo>
                  <a:lnTo>
                    <a:pt x="154967" y="740636"/>
                  </a:lnTo>
                  <a:cubicBezTo>
                    <a:pt x="183122" y="772111"/>
                    <a:pt x="223353" y="790101"/>
                    <a:pt x="265584" y="790100"/>
                  </a:cubicBezTo>
                  <a:lnTo>
                    <a:pt x="4838740" y="790100"/>
                  </a:lnTo>
                  <a:cubicBezTo>
                    <a:pt x="4878102" y="790100"/>
                    <a:pt x="4915853" y="774464"/>
                    <a:pt x="4943686" y="746630"/>
                  </a:cubicBezTo>
                  <a:cubicBezTo>
                    <a:pt x="4971519" y="718797"/>
                    <a:pt x="4987156" y="681047"/>
                    <a:pt x="4987156" y="641685"/>
                  </a:cubicBezTo>
                  <a:lnTo>
                    <a:pt x="4987156" y="366141"/>
                  </a:lnTo>
                  <a:cubicBezTo>
                    <a:pt x="4987156" y="329143"/>
                    <a:pt x="4973337" y="293478"/>
                    <a:pt x="4948407" y="266140"/>
                  </a:cubicBezTo>
                  <a:lnTo>
                    <a:pt x="4749864" y="48414"/>
                  </a:lnTo>
                  <a:cubicBezTo>
                    <a:pt x="4721742" y="17574"/>
                    <a:pt x="4681934" y="0"/>
                    <a:pt x="4640197" y="0"/>
                  </a:cubicBezTo>
                  <a:close/>
                </a:path>
              </a:pathLst>
            </a:custGeom>
            <a:solidFill>
              <a:srgbClr val="F0F0F0"/>
            </a:solidFill>
          </p:spPr>
        </p:sp>
      </p:grpSp>
      <p:sp>
        <p:nvSpPr>
          <p:cNvPr name="TextBox 11" id="11"/>
          <p:cNvSpPr txBox="true"/>
          <p:nvPr/>
        </p:nvSpPr>
        <p:spPr>
          <a:xfrm rot="0">
            <a:off x="2105025" y="1641475"/>
            <a:ext cx="14077950" cy="898525"/>
          </a:xfrm>
          <a:prstGeom prst="rect">
            <a:avLst/>
          </a:prstGeom>
        </p:spPr>
        <p:txBody>
          <a:bodyPr anchor="t" rtlCol="false" tIns="0" lIns="0" bIns="0" rIns="0">
            <a:spAutoFit/>
          </a:bodyPr>
          <a:lstStyle/>
          <a:p>
            <a:pPr algn="l" marL="0" indent="0" lvl="0">
              <a:lnSpc>
                <a:spcPts val="6649"/>
              </a:lnSpc>
              <a:spcBef>
                <a:spcPct val="0"/>
              </a:spcBef>
            </a:pPr>
            <a:r>
              <a:rPr lang="en-US" b="true" sz="6999" spc="-384" strike="noStrike" u="none">
                <a:solidFill>
                  <a:srgbClr val="E94560"/>
                </a:solidFill>
                <a:latin typeface="Work Sans Semi-Bold"/>
                <a:ea typeface="Work Sans Semi-Bold"/>
                <a:cs typeface="Work Sans Semi-Bold"/>
                <a:sym typeface="Work Sans Semi-Bold"/>
              </a:rPr>
              <a:t>Human-Centred Learning</a:t>
            </a:r>
          </a:p>
        </p:txBody>
      </p:sp>
      <p:grpSp>
        <p:nvGrpSpPr>
          <p:cNvPr name="Group 12" id="12"/>
          <p:cNvGrpSpPr/>
          <p:nvPr/>
        </p:nvGrpSpPr>
        <p:grpSpPr>
          <a:xfrm rot="0">
            <a:off x="6419850" y="3657600"/>
            <a:ext cx="5448300" cy="2828925"/>
            <a:chOff x="0" y="0"/>
            <a:chExt cx="1434943" cy="745067"/>
          </a:xfrm>
        </p:grpSpPr>
        <p:sp>
          <p:nvSpPr>
            <p:cNvPr name="Freeform 13" id="13"/>
            <p:cNvSpPr/>
            <p:nvPr/>
          </p:nvSpPr>
          <p:spPr>
            <a:xfrm flipH="false" flipV="false" rot="0">
              <a:off x="0" y="0"/>
              <a:ext cx="1434943" cy="745067"/>
            </a:xfrm>
            <a:custGeom>
              <a:avLst/>
              <a:gdLst/>
              <a:ahLst/>
              <a:cxnLst/>
              <a:rect r="r" b="b" t="t" l="l"/>
              <a:pathLst>
                <a:path h="745067" w="1434943">
                  <a:moveTo>
                    <a:pt x="56839" y="0"/>
                  </a:moveTo>
                  <a:lnTo>
                    <a:pt x="1378104" y="0"/>
                  </a:lnTo>
                  <a:cubicBezTo>
                    <a:pt x="1409495" y="0"/>
                    <a:pt x="1434943" y="25448"/>
                    <a:pt x="1434943" y="56839"/>
                  </a:cubicBezTo>
                  <a:lnTo>
                    <a:pt x="1434943" y="688228"/>
                  </a:lnTo>
                  <a:cubicBezTo>
                    <a:pt x="1434943" y="719619"/>
                    <a:pt x="1409495" y="745067"/>
                    <a:pt x="1378104" y="745067"/>
                  </a:cubicBezTo>
                  <a:lnTo>
                    <a:pt x="56839" y="745067"/>
                  </a:lnTo>
                  <a:cubicBezTo>
                    <a:pt x="25448" y="745067"/>
                    <a:pt x="0" y="719619"/>
                    <a:pt x="0" y="688228"/>
                  </a:cubicBezTo>
                  <a:lnTo>
                    <a:pt x="0" y="56839"/>
                  </a:lnTo>
                  <a:cubicBezTo>
                    <a:pt x="0" y="25448"/>
                    <a:pt x="25448" y="0"/>
                    <a:pt x="56839" y="0"/>
                  </a:cubicBezTo>
                  <a:close/>
                </a:path>
              </a:pathLst>
            </a:custGeom>
            <a:solidFill>
              <a:srgbClr val="162447"/>
            </a:solidFill>
          </p:spPr>
        </p:sp>
        <p:sp>
          <p:nvSpPr>
            <p:cNvPr name="TextBox 14" id="14"/>
            <p:cNvSpPr txBox="true"/>
            <p:nvPr/>
          </p:nvSpPr>
          <p:spPr>
            <a:xfrm>
              <a:off x="0" y="-57150"/>
              <a:ext cx="1434943" cy="802217"/>
            </a:xfrm>
            <a:prstGeom prst="rect">
              <a:avLst/>
            </a:prstGeom>
          </p:spPr>
          <p:txBody>
            <a:bodyPr anchor="ctr" rtlCol="false" tIns="50800" lIns="50800" bIns="50800" rIns="50800"/>
            <a:lstStyle/>
            <a:p>
              <a:pPr algn="ctr">
                <a:lnSpc>
                  <a:spcPts val="3359"/>
                </a:lnSpc>
              </a:pPr>
            </a:p>
          </p:txBody>
        </p:sp>
      </p:grpSp>
      <p:grpSp>
        <p:nvGrpSpPr>
          <p:cNvPr name="Group 15" id="15"/>
          <p:cNvGrpSpPr/>
          <p:nvPr/>
        </p:nvGrpSpPr>
        <p:grpSpPr>
          <a:xfrm rot="0">
            <a:off x="6419850" y="6791325"/>
            <a:ext cx="5448300" cy="2828925"/>
            <a:chOff x="0" y="0"/>
            <a:chExt cx="1434943" cy="745067"/>
          </a:xfrm>
        </p:grpSpPr>
        <p:sp>
          <p:nvSpPr>
            <p:cNvPr name="Freeform 16" id="16"/>
            <p:cNvSpPr/>
            <p:nvPr/>
          </p:nvSpPr>
          <p:spPr>
            <a:xfrm flipH="false" flipV="false" rot="0">
              <a:off x="0" y="0"/>
              <a:ext cx="1434943" cy="745067"/>
            </a:xfrm>
            <a:custGeom>
              <a:avLst/>
              <a:gdLst/>
              <a:ahLst/>
              <a:cxnLst/>
              <a:rect r="r" b="b" t="t" l="l"/>
              <a:pathLst>
                <a:path h="745067" w="1434943">
                  <a:moveTo>
                    <a:pt x="56839" y="0"/>
                  </a:moveTo>
                  <a:lnTo>
                    <a:pt x="1378104" y="0"/>
                  </a:lnTo>
                  <a:cubicBezTo>
                    <a:pt x="1409495" y="0"/>
                    <a:pt x="1434943" y="25448"/>
                    <a:pt x="1434943" y="56839"/>
                  </a:cubicBezTo>
                  <a:lnTo>
                    <a:pt x="1434943" y="688228"/>
                  </a:lnTo>
                  <a:cubicBezTo>
                    <a:pt x="1434943" y="719619"/>
                    <a:pt x="1409495" y="745067"/>
                    <a:pt x="1378104" y="745067"/>
                  </a:cubicBezTo>
                  <a:lnTo>
                    <a:pt x="56839" y="745067"/>
                  </a:lnTo>
                  <a:cubicBezTo>
                    <a:pt x="25448" y="745067"/>
                    <a:pt x="0" y="719619"/>
                    <a:pt x="0" y="688228"/>
                  </a:cubicBezTo>
                  <a:lnTo>
                    <a:pt x="0" y="56839"/>
                  </a:lnTo>
                  <a:cubicBezTo>
                    <a:pt x="0" y="25448"/>
                    <a:pt x="25448" y="0"/>
                    <a:pt x="56839" y="0"/>
                  </a:cubicBezTo>
                  <a:close/>
                </a:path>
              </a:pathLst>
            </a:custGeom>
            <a:solidFill>
              <a:srgbClr val="162447"/>
            </a:solidFill>
          </p:spPr>
        </p:sp>
        <p:sp>
          <p:nvSpPr>
            <p:cNvPr name="TextBox 17" id="17"/>
            <p:cNvSpPr txBox="true"/>
            <p:nvPr/>
          </p:nvSpPr>
          <p:spPr>
            <a:xfrm>
              <a:off x="0" y="-57150"/>
              <a:ext cx="1434943" cy="802217"/>
            </a:xfrm>
            <a:prstGeom prst="rect">
              <a:avLst/>
            </a:prstGeom>
          </p:spPr>
          <p:txBody>
            <a:bodyPr anchor="ctr" rtlCol="false" tIns="50800" lIns="50800" bIns="50800" rIns="50800"/>
            <a:lstStyle/>
            <a:p>
              <a:pPr algn="ctr">
                <a:lnSpc>
                  <a:spcPts val="3359"/>
                </a:lnSpc>
              </a:pPr>
            </a:p>
          </p:txBody>
        </p:sp>
      </p:grpSp>
      <p:grpSp>
        <p:nvGrpSpPr>
          <p:cNvPr name="Group 18" id="18"/>
          <p:cNvGrpSpPr/>
          <p:nvPr/>
        </p:nvGrpSpPr>
        <p:grpSpPr>
          <a:xfrm rot="0">
            <a:off x="7858125" y="4248150"/>
            <a:ext cx="3530082" cy="1309793"/>
            <a:chOff x="0" y="0"/>
            <a:chExt cx="4706777" cy="1746390"/>
          </a:xfrm>
        </p:grpSpPr>
        <p:sp>
          <p:nvSpPr>
            <p:cNvPr name="TextBox 19" id="19"/>
            <p:cNvSpPr txBox="true"/>
            <p:nvPr/>
          </p:nvSpPr>
          <p:spPr>
            <a:xfrm rot="0">
              <a:off x="0" y="-9525"/>
              <a:ext cx="4706777" cy="898525"/>
            </a:xfrm>
            <a:prstGeom prst="rect">
              <a:avLst/>
            </a:prstGeom>
          </p:spPr>
          <p:txBody>
            <a:bodyPr anchor="t" rtlCol="false" tIns="0" lIns="0" bIns="0" rIns="0">
              <a:spAutoFit/>
            </a:bodyPr>
            <a:lstStyle/>
            <a:p>
              <a:pPr algn="l" marL="0" indent="0" lvl="0">
                <a:lnSpc>
                  <a:spcPts val="2689"/>
                </a:lnSpc>
                <a:spcBef>
                  <a:spcPct val="0"/>
                </a:spcBef>
              </a:pPr>
              <a:r>
                <a:rPr lang="en-US" b="true" sz="2241" spc="-123" strike="noStrike" u="none">
                  <a:solidFill>
                    <a:srgbClr val="F0F0F0"/>
                  </a:solidFill>
                  <a:latin typeface="Work Sans Semi-Bold"/>
                  <a:ea typeface="Work Sans Semi-Bold"/>
                  <a:cs typeface="Work Sans Semi-Bold"/>
                  <a:sym typeface="Work Sans Semi-Bold"/>
                </a:rPr>
                <a:t>Embracing diverse backgrounds and styles</a:t>
              </a:r>
            </a:p>
          </p:txBody>
        </p:sp>
        <p:sp>
          <p:nvSpPr>
            <p:cNvPr name="TextBox 20" id="20"/>
            <p:cNvSpPr txBox="true"/>
            <p:nvPr/>
          </p:nvSpPr>
          <p:spPr>
            <a:xfrm rot="0">
              <a:off x="0" y="1127265"/>
              <a:ext cx="4706777" cy="619125"/>
            </a:xfrm>
            <a:prstGeom prst="rect">
              <a:avLst/>
            </a:prstGeom>
          </p:spPr>
          <p:txBody>
            <a:bodyPr anchor="t" rtlCol="false" tIns="0" lIns="0" bIns="0" rIns="0">
              <a:spAutoFit/>
            </a:bodyPr>
            <a:lstStyle/>
            <a:p>
              <a:pPr algn="l" marL="0" indent="0" lvl="0">
                <a:lnSpc>
                  <a:spcPts val="1865"/>
                </a:lnSpc>
              </a:pPr>
              <a:r>
                <a:rPr lang="en-US" sz="1554" spc="-85">
                  <a:solidFill>
                    <a:srgbClr val="F0F0F0"/>
                  </a:solidFill>
                  <a:latin typeface="Work Sans"/>
                  <a:ea typeface="Work Sans"/>
                  <a:cs typeface="Work Sans"/>
                  <a:sym typeface="Work Sans"/>
                </a:rPr>
                <a:t>Inclusive practices accommodate various learning preferences effectively.</a:t>
              </a:r>
            </a:p>
          </p:txBody>
        </p:sp>
      </p:grpSp>
      <p:grpSp>
        <p:nvGrpSpPr>
          <p:cNvPr name="Group 21" id="21"/>
          <p:cNvGrpSpPr/>
          <p:nvPr/>
        </p:nvGrpSpPr>
        <p:grpSpPr>
          <a:xfrm rot="0">
            <a:off x="7858125" y="7381875"/>
            <a:ext cx="3530082" cy="1309793"/>
            <a:chOff x="0" y="0"/>
            <a:chExt cx="4706777" cy="1746390"/>
          </a:xfrm>
        </p:grpSpPr>
        <p:sp>
          <p:nvSpPr>
            <p:cNvPr name="TextBox 22" id="22"/>
            <p:cNvSpPr txBox="true"/>
            <p:nvPr/>
          </p:nvSpPr>
          <p:spPr>
            <a:xfrm rot="0">
              <a:off x="0" y="-9525"/>
              <a:ext cx="4706777" cy="898525"/>
            </a:xfrm>
            <a:prstGeom prst="rect">
              <a:avLst/>
            </a:prstGeom>
          </p:spPr>
          <p:txBody>
            <a:bodyPr anchor="t" rtlCol="false" tIns="0" lIns="0" bIns="0" rIns="0">
              <a:spAutoFit/>
            </a:bodyPr>
            <a:lstStyle/>
            <a:p>
              <a:pPr algn="l" marL="0" indent="0" lvl="0">
                <a:lnSpc>
                  <a:spcPts val="2689"/>
                </a:lnSpc>
                <a:spcBef>
                  <a:spcPct val="0"/>
                </a:spcBef>
              </a:pPr>
              <a:r>
                <a:rPr lang="en-US" b="true" sz="2241" spc="-123" strike="noStrike" u="none">
                  <a:solidFill>
                    <a:srgbClr val="F0F0F0"/>
                  </a:solidFill>
                  <a:latin typeface="Work Sans Semi-Bold"/>
                  <a:ea typeface="Work Sans Semi-Bold"/>
                  <a:cs typeface="Work Sans Semi-Bold"/>
                  <a:sym typeface="Work Sans Semi-Bold"/>
                </a:rPr>
                <a:t>Future role preparedness is critical</a:t>
              </a:r>
            </a:p>
          </p:txBody>
        </p:sp>
        <p:sp>
          <p:nvSpPr>
            <p:cNvPr name="TextBox 23" id="23"/>
            <p:cNvSpPr txBox="true"/>
            <p:nvPr/>
          </p:nvSpPr>
          <p:spPr>
            <a:xfrm rot="0">
              <a:off x="0" y="1127265"/>
              <a:ext cx="4706777" cy="619125"/>
            </a:xfrm>
            <a:prstGeom prst="rect">
              <a:avLst/>
            </a:prstGeom>
          </p:spPr>
          <p:txBody>
            <a:bodyPr anchor="t" rtlCol="false" tIns="0" lIns="0" bIns="0" rIns="0">
              <a:spAutoFit/>
            </a:bodyPr>
            <a:lstStyle/>
            <a:p>
              <a:pPr algn="l" marL="0" indent="0" lvl="0">
                <a:lnSpc>
                  <a:spcPts val="1865"/>
                </a:lnSpc>
              </a:pPr>
              <a:r>
                <a:rPr lang="en-US" sz="1554" spc="-85">
                  <a:solidFill>
                    <a:srgbClr val="F0F0F0"/>
                  </a:solidFill>
                  <a:latin typeface="Work Sans"/>
                  <a:ea typeface="Work Sans"/>
                  <a:cs typeface="Work Sans"/>
                  <a:sym typeface="Work Sans"/>
                </a:rPr>
                <a:t>Training programs should align with market demands and trends.</a:t>
              </a:r>
            </a:p>
          </p:txBody>
        </p:sp>
      </p:grpSp>
      <p:sp>
        <p:nvSpPr>
          <p:cNvPr name="Freeform 24" id="24"/>
          <p:cNvSpPr/>
          <p:nvPr/>
        </p:nvSpPr>
        <p:spPr>
          <a:xfrm flipH="false" flipV="false" rot="0">
            <a:off x="7092791" y="4248150"/>
            <a:ext cx="460534" cy="460534"/>
          </a:xfrm>
          <a:custGeom>
            <a:avLst/>
            <a:gdLst/>
            <a:ahLst/>
            <a:cxnLst/>
            <a:rect r="r" b="b" t="t" l="l"/>
            <a:pathLst>
              <a:path h="460534" w="460534">
                <a:moveTo>
                  <a:pt x="0" y="0"/>
                </a:moveTo>
                <a:lnTo>
                  <a:pt x="460534" y="0"/>
                </a:lnTo>
                <a:lnTo>
                  <a:pt x="460534" y="460534"/>
                </a:lnTo>
                <a:lnTo>
                  <a:pt x="0" y="46053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25" id="25"/>
          <p:cNvSpPr/>
          <p:nvPr/>
        </p:nvSpPr>
        <p:spPr>
          <a:xfrm flipH="false" flipV="false" rot="0">
            <a:off x="7092791" y="7381875"/>
            <a:ext cx="460534" cy="460534"/>
          </a:xfrm>
          <a:custGeom>
            <a:avLst/>
            <a:gdLst/>
            <a:ahLst/>
            <a:cxnLst/>
            <a:rect r="r" b="b" t="t" l="l"/>
            <a:pathLst>
              <a:path h="460534" w="460534">
                <a:moveTo>
                  <a:pt x="0" y="0"/>
                </a:moveTo>
                <a:lnTo>
                  <a:pt x="460534" y="0"/>
                </a:lnTo>
                <a:lnTo>
                  <a:pt x="460534" y="460534"/>
                </a:lnTo>
                <a:lnTo>
                  <a:pt x="0" y="46053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26" id="26"/>
          <p:cNvGrpSpPr/>
          <p:nvPr/>
        </p:nvGrpSpPr>
        <p:grpSpPr>
          <a:xfrm rot="0">
            <a:off x="12172950" y="3657600"/>
            <a:ext cx="5448300" cy="2828925"/>
            <a:chOff x="0" y="0"/>
            <a:chExt cx="1434943" cy="745067"/>
          </a:xfrm>
        </p:grpSpPr>
        <p:sp>
          <p:nvSpPr>
            <p:cNvPr name="Freeform 27" id="27"/>
            <p:cNvSpPr/>
            <p:nvPr/>
          </p:nvSpPr>
          <p:spPr>
            <a:xfrm flipH="false" flipV="false" rot="0">
              <a:off x="0" y="0"/>
              <a:ext cx="1434943" cy="745067"/>
            </a:xfrm>
            <a:custGeom>
              <a:avLst/>
              <a:gdLst/>
              <a:ahLst/>
              <a:cxnLst/>
              <a:rect r="r" b="b" t="t" l="l"/>
              <a:pathLst>
                <a:path h="745067" w="1434943">
                  <a:moveTo>
                    <a:pt x="56839" y="0"/>
                  </a:moveTo>
                  <a:lnTo>
                    <a:pt x="1378104" y="0"/>
                  </a:lnTo>
                  <a:cubicBezTo>
                    <a:pt x="1409495" y="0"/>
                    <a:pt x="1434943" y="25448"/>
                    <a:pt x="1434943" y="56839"/>
                  </a:cubicBezTo>
                  <a:lnTo>
                    <a:pt x="1434943" y="688228"/>
                  </a:lnTo>
                  <a:cubicBezTo>
                    <a:pt x="1434943" y="719619"/>
                    <a:pt x="1409495" y="745067"/>
                    <a:pt x="1378104" y="745067"/>
                  </a:cubicBezTo>
                  <a:lnTo>
                    <a:pt x="56839" y="745067"/>
                  </a:lnTo>
                  <a:cubicBezTo>
                    <a:pt x="25448" y="745067"/>
                    <a:pt x="0" y="719619"/>
                    <a:pt x="0" y="688228"/>
                  </a:cubicBezTo>
                  <a:lnTo>
                    <a:pt x="0" y="56839"/>
                  </a:lnTo>
                  <a:cubicBezTo>
                    <a:pt x="0" y="25448"/>
                    <a:pt x="25448" y="0"/>
                    <a:pt x="56839" y="0"/>
                  </a:cubicBezTo>
                  <a:close/>
                </a:path>
              </a:pathLst>
            </a:custGeom>
            <a:solidFill>
              <a:srgbClr val="162447"/>
            </a:solidFill>
          </p:spPr>
        </p:sp>
        <p:sp>
          <p:nvSpPr>
            <p:cNvPr name="TextBox 28" id="28"/>
            <p:cNvSpPr txBox="true"/>
            <p:nvPr/>
          </p:nvSpPr>
          <p:spPr>
            <a:xfrm>
              <a:off x="0" y="-57150"/>
              <a:ext cx="1434943" cy="802217"/>
            </a:xfrm>
            <a:prstGeom prst="rect">
              <a:avLst/>
            </a:prstGeom>
          </p:spPr>
          <p:txBody>
            <a:bodyPr anchor="ctr" rtlCol="false" tIns="50800" lIns="50800" bIns="50800" rIns="50800"/>
            <a:lstStyle/>
            <a:p>
              <a:pPr algn="ctr">
                <a:lnSpc>
                  <a:spcPts val="3359"/>
                </a:lnSpc>
              </a:pPr>
            </a:p>
          </p:txBody>
        </p:sp>
      </p:grpSp>
      <p:grpSp>
        <p:nvGrpSpPr>
          <p:cNvPr name="Group 29" id="29"/>
          <p:cNvGrpSpPr/>
          <p:nvPr/>
        </p:nvGrpSpPr>
        <p:grpSpPr>
          <a:xfrm rot="0">
            <a:off x="12172950" y="6791325"/>
            <a:ext cx="5448300" cy="2828925"/>
            <a:chOff x="0" y="0"/>
            <a:chExt cx="1434943" cy="745067"/>
          </a:xfrm>
        </p:grpSpPr>
        <p:sp>
          <p:nvSpPr>
            <p:cNvPr name="Freeform 30" id="30"/>
            <p:cNvSpPr/>
            <p:nvPr/>
          </p:nvSpPr>
          <p:spPr>
            <a:xfrm flipH="false" flipV="false" rot="0">
              <a:off x="0" y="0"/>
              <a:ext cx="1434943" cy="745067"/>
            </a:xfrm>
            <a:custGeom>
              <a:avLst/>
              <a:gdLst/>
              <a:ahLst/>
              <a:cxnLst/>
              <a:rect r="r" b="b" t="t" l="l"/>
              <a:pathLst>
                <a:path h="745067" w="1434943">
                  <a:moveTo>
                    <a:pt x="56839" y="0"/>
                  </a:moveTo>
                  <a:lnTo>
                    <a:pt x="1378104" y="0"/>
                  </a:lnTo>
                  <a:cubicBezTo>
                    <a:pt x="1409495" y="0"/>
                    <a:pt x="1434943" y="25448"/>
                    <a:pt x="1434943" y="56839"/>
                  </a:cubicBezTo>
                  <a:lnTo>
                    <a:pt x="1434943" y="688228"/>
                  </a:lnTo>
                  <a:cubicBezTo>
                    <a:pt x="1434943" y="719619"/>
                    <a:pt x="1409495" y="745067"/>
                    <a:pt x="1378104" y="745067"/>
                  </a:cubicBezTo>
                  <a:lnTo>
                    <a:pt x="56839" y="745067"/>
                  </a:lnTo>
                  <a:cubicBezTo>
                    <a:pt x="25448" y="745067"/>
                    <a:pt x="0" y="719619"/>
                    <a:pt x="0" y="688228"/>
                  </a:cubicBezTo>
                  <a:lnTo>
                    <a:pt x="0" y="56839"/>
                  </a:lnTo>
                  <a:cubicBezTo>
                    <a:pt x="0" y="25448"/>
                    <a:pt x="25448" y="0"/>
                    <a:pt x="56839" y="0"/>
                  </a:cubicBezTo>
                  <a:close/>
                </a:path>
              </a:pathLst>
            </a:custGeom>
            <a:solidFill>
              <a:srgbClr val="162447"/>
            </a:solidFill>
          </p:spPr>
        </p:sp>
        <p:sp>
          <p:nvSpPr>
            <p:cNvPr name="TextBox 31" id="31"/>
            <p:cNvSpPr txBox="true"/>
            <p:nvPr/>
          </p:nvSpPr>
          <p:spPr>
            <a:xfrm>
              <a:off x="0" y="-57150"/>
              <a:ext cx="1434943" cy="802217"/>
            </a:xfrm>
            <a:prstGeom prst="rect">
              <a:avLst/>
            </a:prstGeom>
          </p:spPr>
          <p:txBody>
            <a:bodyPr anchor="ctr" rtlCol="false" tIns="50800" lIns="50800" bIns="50800" rIns="50800"/>
            <a:lstStyle/>
            <a:p>
              <a:pPr algn="ctr">
                <a:lnSpc>
                  <a:spcPts val="3359"/>
                </a:lnSpc>
              </a:pPr>
            </a:p>
          </p:txBody>
        </p:sp>
      </p:grpSp>
      <p:grpSp>
        <p:nvGrpSpPr>
          <p:cNvPr name="Group 32" id="32"/>
          <p:cNvGrpSpPr/>
          <p:nvPr/>
        </p:nvGrpSpPr>
        <p:grpSpPr>
          <a:xfrm rot="0">
            <a:off x="13611225" y="4248150"/>
            <a:ext cx="3405249" cy="1309793"/>
            <a:chOff x="0" y="0"/>
            <a:chExt cx="4540332" cy="1746390"/>
          </a:xfrm>
        </p:grpSpPr>
        <p:sp>
          <p:nvSpPr>
            <p:cNvPr name="TextBox 33" id="33"/>
            <p:cNvSpPr txBox="true"/>
            <p:nvPr/>
          </p:nvSpPr>
          <p:spPr>
            <a:xfrm rot="0">
              <a:off x="0" y="-9525"/>
              <a:ext cx="4540332" cy="898525"/>
            </a:xfrm>
            <a:prstGeom prst="rect">
              <a:avLst/>
            </a:prstGeom>
          </p:spPr>
          <p:txBody>
            <a:bodyPr anchor="t" rtlCol="false" tIns="0" lIns="0" bIns="0" rIns="0">
              <a:spAutoFit/>
            </a:bodyPr>
            <a:lstStyle/>
            <a:p>
              <a:pPr algn="l" marL="0" indent="0" lvl="0">
                <a:lnSpc>
                  <a:spcPts val="2689"/>
                </a:lnSpc>
                <a:spcBef>
                  <a:spcPct val="0"/>
                </a:spcBef>
              </a:pPr>
              <a:r>
                <a:rPr lang="en-US" b="true" sz="2241" spc="-123" strike="noStrike" u="none">
                  <a:solidFill>
                    <a:srgbClr val="F0F0F0"/>
                  </a:solidFill>
                  <a:latin typeface="Work Sans Semi-Bold"/>
                  <a:ea typeface="Work Sans Semi-Bold"/>
                  <a:cs typeface="Work Sans Semi-Bold"/>
                  <a:sym typeface="Work Sans Semi-Bold"/>
                </a:rPr>
                <a:t>Experiential learning opportunities are essential</a:t>
              </a:r>
            </a:p>
          </p:txBody>
        </p:sp>
        <p:sp>
          <p:nvSpPr>
            <p:cNvPr name="TextBox 34" id="34"/>
            <p:cNvSpPr txBox="true"/>
            <p:nvPr/>
          </p:nvSpPr>
          <p:spPr>
            <a:xfrm rot="0">
              <a:off x="0" y="1127265"/>
              <a:ext cx="4540332" cy="619125"/>
            </a:xfrm>
            <a:prstGeom prst="rect">
              <a:avLst/>
            </a:prstGeom>
          </p:spPr>
          <p:txBody>
            <a:bodyPr anchor="t" rtlCol="false" tIns="0" lIns="0" bIns="0" rIns="0">
              <a:spAutoFit/>
            </a:bodyPr>
            <a:lstStyle/>
            <a:p>
              <a:pPr algn="l" marL="0" indent="0" lvl="0">
                <a:lnSpc>
                  <a:spcPts val="1865"/>
                </a:lnSpc>
              </a:pPr>
              <a:r>
                <a:rPr lang="en-US" sz="1554" spc="-85">
                  <a:solidFill>
                    <a:srgbClr val="F0F0F0"/>
                  </a:solidFill>
                  <a:latin typeface="Work Sans"/>
                  <a:ea typeface="Work Sans"/>
                  <a:cs typeface="Work Sans"/>
                  <a:sym typeface="Work Sans"/>
                </a:rPr>
                <a:t>"Learning by doing" fosters real-world application of skills.</a:t>
              </a:r>
            </a:p>
          </p:txBody>
        </p:sp>
      </p:grpSp>
      <p:grpSp>
        <p:nvGrpSpPr>
          <p:cNvPr name="Group 35" id="35"/>
          <p:cNvGrpSpPr/>
          <p:nvPr/>
        </p:nvGrpSpPr>
        <p:grpSpPr>
          <a:xfrm rot="0">
            <a:off x="13611225" y="7381875"/>
            <a:ext cx="3405249" cy="1309793"/>
            <a:chOff x="0" y="0"/>
            <a:chExt cx="4540332" cy="1746390"/>
          </a:xfrm>
        </p:grpSpPr>
        <p:sp>
          <p:nvSpPr>
            <p:cNvPr name="TextBox 36" id="36"/>
            <p:cNvSpPr txBox="true"/>
            <p:nvPr/>
          </p:nvSpPr>
          <p:spPr>
            <a:xfrm rot="0">
              <a:off x="0" y="-9525"/>
              <a:ext cx="4540332" cy="898525"/>
            </a:xfrm>
            <a:prstGeom prst="rect">
              <a:avLst/>
            </a:prstGeom>
          </p:spPr>
          <p:txBody>
            <a:bodyPr anchor="t" rtlCol="false" tIns="0" lIns="0" bIns="0" rIns="0">
              <a:spAutoFit/>
            </a:bodyPr>
            <a:lstStyle/>
            <a:p>
              <a:pPr algn="l" marL="0" indent="0" lvl="0">
                <a:lnSpc>
                  <a:spcPts val="2689"/>
                </a:lnSpc>
                <a:spcBef>
                  <a:spcPct val="0"/>
                </a:spcBef>
              </a:pPr>
              <a:r>
                <a:rPr lang="en-US" b="true" sz="2241" spc="-123" strike="noStrike" u="none">
                  <a:solidFill>
                    <a:srgbClr val="F0F0F0"/>
                  </a:solidFill>
                  <a:latin typeface="Work Sans Semi-Bold"/>
                  <a:ea typeface="Work Sans Semi-Bold"/>
                  <a:cs typeface="Work Sans Semi-Bold"/>
                  <a:sym typeface="Work Sans Semi-Bold"/>
                </a:rPr>
                <a:t>Continuous learning pathways support growth</a:t>
              </a:r>
            </a:p>
          </p:txBody>
        </p:sp>
        <p:sp>
          <p:nvSpPr>
            <p:cNvPr name="TextBox 37" id="37"/>
            <p:cNvSpPr txBox="true"/>
            <p:nvPr/>
          </p:nvSpPr>
          <p:spPr>
            <a:xfrm rot="0">
              <a:off x="0" y="1127265"/>
              <a:ext cx="4540332" cy="619125"/>
            </a:xfrm>
            <a:prstGeom prst="rect">
              <a:avLst/>
            </a:prstGeom>
          </p:spPr>
          <p:txBody>
            <a:bodyPr anchor="t" rtlCol="false" tIns="0" lIns="0" bIns="0" rIns="0">
              <a:spAutoFit/>
            </a:bodyPr>
            <a:lstStyle/>
            <a:p>
              <a:pPr algn="l" marL="0" indent="0" lvl="0">
                <a:lnSpc>
                  <a:spcPts val="1865"/>
                </a:lnSpc>
              </a:pPr>
              <a:r>
                <a:rPr lang="en-US" sz="1554" spc="-85">
                  <a:solidFill>
                    <a:srgbClr val="F0F0F0"/>
                  </a:solidFill>
                  <a:latin typeface="Work Sans"/>
                  <a:ea typeface="Work Sans"/>
                  <a:cs typeface="Work Sans"/>
                  <a:sym typeface="Work Sans"/>
                </a:rPr>
                <a:t>Ongoing development ensures adaptability in a changing environment.</a:t>
              </a:r>
            </a:p>
          </p:txBody>
        </p:sp>
      </p:grpSp>
      <p:sp>
        <p:nvSpPr>
          <p:cNvPr name="Freeform 38" id="38"/>
          <p:cNvSpPr/>
          <p:nvPr/>
        </p:nvSpPr>
        <p:spPr>
          <a:xfrm flipH="false" flipV="false" rot="0">
            <a:off x="12825820" y="4248150"/>
            <a:ext cx="460534" cy="460534"/>
          </a:xfrm>
          <a:custGeom>
            <a:avLst/>
            <a:gdLst/>
            <a:ahLst/>
            <a:cxnLst/>
            <a:rect r="r" b="b" t="t" l="l"/>
            <a:pathLst>
              <a:path h="460534" w="460534">
                <a:moveTo>
                  <a:pt x="0" y="0"/>
                </a:moveTo>
                <a:lnTo>
                  <a:pt x="460534" y="0"/>
                </a:lnTo>
                <a:lnTo>
                  <a:pt x="460534" y="460534"/>
                </a:lnTo>
                <a:lnTo>
                  <a:pt x="0" y="46053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9" id="39"/>
          <p:cNvSpPr/>
          <p:nvPr/>
        </p:nvSpPr>
        <p:spPr>
          <a:xfrm flipH="false" flipV="false" rot="0">
            <a:off x="12825820" y="7381875"/>
            <a:ext cx="460534" cy="460534"/>
          </a:xfrm>
          <a:custGeom>
            <a:avLst/>
            <a:gdLst/>
            <a:ahLst/>
            <a:cxnLst/>
            <a:rect r="r" b="b" t="t" l="l"/>
            <a:pathLst>
              <a:path h="460534" w="460534">
                <a:moveTo>
                  <a:pt x="0" y="0"/>
                </a:moveTo>
                <a:lnTo>
                  <a:pt x="460534" y="0"/>
                </a:lnTo>
                <a:lnTo>
                  <a:pt x="460534" y="460534"/>
                </a:lnTo>
                <a:lnTo>
                  <a:pt x="0" y="46053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1A1A2E"/>
        </a:solidFill>
      </p:bgPr>
    </p:bg>
    <p:spTree>
      <p:nvGrpSpPr>
        <p:cNvPr id="1" name=""/>
        <p:cNvGrpSpPr/>
        <p:nvPr/>
      </p:nvGrpSpPr>
      <p:grpSpPr>
        <a:xfrm>
          <a:off x="0" y="0"/>
          <a:ext cx="0" cy="0"/>
          <a:chOff x="0" y="0"/>
          <a:chExt cx="0" cy="0"/>
        </a:xfrm>
      </p:grpSpPr>
      <p:grpSp>
        <p:nvGrpSpPr>
          <p:cNvPr name="Group 2" id="2"/>
          <p:cNvGrpSpPr/>
          <p:nvPr/>
        </p:nvGrpSpPr>
        <p:grpSpPr>
          <a:xfrm rot="0">
            <a:off x="666750" y="666750"/>
            <a:ext cx="16954500" cy="8953500"/>
            <a:chOff x="0" y="0"/>
            <a:chExt cx="3299803" cy="1742593"/>
          </a:xfrm>
        </p:grpSpPr>
        <p:sp>
          <p:nvSpPr>
            <p:cNvPr name="Freeform 3" id="3"/>
            <p:cNvSpPr/>
            <p:nvPr/>
          </p:nvSpPr>
          <p:spPr>
            <a:xfrm flipH="false" flipV="false" rot="0">
              <a:off x="0" y="0"/>
              <a:ext cx="3299803" cy="1742587"/>
            </a:xfrm>
            <a:custGeom>
              <a:avLst/>
              <a:gdLst/>
              <a:ahLst/>
              <a:cxnLst/>
              <a:rect r="r" b="b" t="t" l="l"/>
              <a:pathLst>
                <a:path h="1742587" w="3299803">
                  <a:moveTo>
                    <a:pt x="965120" y="1606277"/>
                  </a:moveTo>
                  <a:cubicBezTo>
                    <a:pt x="983327" y="1585924"/>
                    <a:pt x="1009342" y="1574291"/>
                    <a:pt x="1036650" y="1574291"/>
                  </a:cubicBezTo>
                  <a:lnTo>
                    <a:pt x="3213538" y="1574626"/>
                  </a:lnTo>
                  <a:cubicBezTo>
                    <a:pt x="3236413" y="1574639"/>
                    <a:pt x="3258355" y="1565561"/>
                    <a:pt x="3274534" y="1549390"/>
                  </a:cubicBezTo>
                  <a:cubicBezTo>
                    <a:pt x="3290713" y="1533220"/>
                    <a:pt x="3299803" y="1511283"/>
                    <a:pt x="3299803" y="1488408"/>
                  </a:cubicBezTo>
                  <a:lnTo>
                    <a:pt x="3299803" y="86219"/>
                  </a:lnTo>
                  <a:cubicBezTo>
                    <a:pt x="3299803" y="63352"/>
                    <a:pt x="3290719" y="41422"/>
                    <a:pt x="3274550" y="25253"/>
                  </a:cubicBezTo>
                  <a:cubicBezTo>
                    <a:pt x="3258381" y="9084"/>
                    <a:pt x="3236451" y="0"/>
                    <a:pt x="3213584" y="0"/>
                  </a:cubicBezTo>
                  <a:lnTo>
                    <a:pt x="303022" y="0"/>
                  </a:lnTo>
                  <a:cubicBezTo>
                    <a:pt x="278489" y="-1"/>
                    <a:pt x="255117" y="10450"/>
                    <a:pt x="238760" y="28735"/>
                  </a:cubicBezTo>
                  <a:lnTo>
                    <a:pt x="21960" y="271092"/>
                  </a:lnTo>
                  <a:cubicBezTo>
                    <a:pt x="7818" y="286900"/>
                    <a:pt x="0" y="307366"/>
                    <a:pt x="0" y="328576"/>
                  </a:cubicBezTo>
                  <a:lnTo>
                    <a:pt x="0" y="1656375"/>
                  </a:lnTo>
                  <a:cubicBezTo>
                    <a:pt x="4" y="1703990"/>
                    <a:pt x="38604" y="1742587"/>
                    <a:pt x="86219" y="1742587"/>
                  </a:cubicBezTo>
                  <a:lnTo>
                    <a:pt x="804624" y="1742587"/>
                  </a:lnTo>
                  <a:cubicBezTo>
                    <a:pt x="829157" y="1742588"/>
                    <a:pt x="852529" y="1732137"/>
                    <a:pt x="868886" y="1713853"/>
                  </a:cubicBezTo>
                  <a:lnTo>
                    <a:pt x="965120" y="1606277"/>
                  </a:lnTo>
                  <a:close/>
                </a:path>
              </a:pathLst>
            </a:custGeom>
            <a:solidFill>
              <a:srgbClr val="0F3460"/>
            </a:solidFill>
            <a:ln cap="rnd">
              <a:noFill/>
              <a:prstDash val="solid"/>
              <a:round/>
            </a:ln>
          </p:spPr>
        </p:sp>
      </p:grpSp>
      <p:grpSp>
        <p:nvGrpSpPr>
          <p:cNvPr name="Group 4" id="4"/>
          <p:cNvGrpSpPr/>
          <p:nvPr/>
        </p:nvGrpSpPr>
        <p:grpSpPr>
          <a:xfrm rot="0">
            <a:off x="2105025" y="1562100"/>
            <a:ext cx="6886575" cy="4599042"/>
            <a:chOff x="0" y="0"/>
            <a:chExt cx="9182100" cy="6132056"/>
          </a:xfrm>
        </p:grpSpPr>
        <p:sp>
          <p:nvSpPr>
            <p:cNvPr name="TextBox 5" id="5"/>
            <p:cNvSpPr txBox="true"/>
            <p:nvPr/>
          </p:nvSpPr>
          <p:spPr>
            <a:xfrm rot="0">
              <a:off x="0" y="2769731"/>
              <a:ext cx="7264400" cy="3362325"/>
            </a:xfrm>
            <a:prstGeom prst="rect">
              <a:avLst/>
            </a:prstGeom>
          </p:spPr>
          <p:txBody>
            <a:bodyPr anchor="t" rtlCol="false" tIns="0" lIns="0" bIns="0" rIns="0">
              <a:spAutoFit/>
            </a:bodyPr>
            <a:lstStyle/>
            <a:p>
              <a:pPr algn="l" marL="0" indent="0" lvl="0">
                <a:lnSpc>
                  <a:spcPts val="2520"/>
                </a:lnSpc>
              </a:pPr>
              <a:r>
                <a:rPr lang="en-US" sz="2100" spc="-115">
                  <a:solidFill>
                    <a:srgbClr val="F0F0F0"/>
                  </a:solidFill>
                  <a:latin typeface="Work Sans"/>
                  <a:ea typeface="Work Sans"/>
                  <a:cs typeface="Work Sans"/>
                  <a:sym typeface="Work Sans"/>
                </a:rPr>
                <a:t>Effective leadership in a human-centred organisation requires </a:t>
              </a:r>
              <a:r>
                <a:rPr lang="en-US" b="true" sz="2100" spc="-115">
                  <a:solidFill>
                    <a:srgbClr val="F0F0F0"/>
                  </a:solidFill>
                  <a:latin typeface="Work Sans Bold"/>
                  <a:ea typeface="Work Sans Bold"/>
                  <a:cs typeface="Work Sans Bold"/>
                  <a:sym typeface="Work Sans Bold"/>
                </a:rPr>
                <a:t>empathic listening</a:t>
              </a:r>
              <a:r>
                <a:rPr lang="en-US" sz="2100" spc="-115">
                  <a:solidFill>
                    <a:srgbClr val="F0F0F0"/>
                  </a:solidFill>
                  <a:latin typeface="Work Sans"/>
                  <a:ea typeface="Work Sans"/>
                  <a:cs typeface="Work Sans"/>
                  <a:sym typeface="Work Sans"/>
                </a:rPr>
                <a:t> and self-awareness. Leaders must model resilience, creating a psychologically safe environment that fosters open communication. By nurturing compassionate interactions, leaders empower their teams to thrive amidst change and uncertainty.</a:t>
              </a:r>
            </a:p>
          </p:txBody>
        </p:sp>
        <p:sp>
          <p:nvSpPr>
            <p:cNvPr name="TextBox 6" id="6"/>
            <p:cNvSpPr txBox="true"/>
            <p:nvPr/>
          </p:nvSpPr>
          <p:spPr>
            <a:xfrm rot="0">
              <a:off x="0" y="133350"/>
              <a:ext cx="9182100" cy="2465917"/>
            </a:xfrm>
            <a:prstGeom prst="rect">
              <a:avLst/>
            </a:prstGeom>
          </p:spPr>
          <p:txBody>
            <a:bodyPr anchor="t" rtlCol="false" tIns="0" lIns="0" bIns="0" rIns="0">
              <a:spAutoFit/>
            </a:bodyPr>
            <a:lstStyle/>
            <a:p>
              <a:pPr algn="l" marL="0" indent="0" lvl="0">
                <a:lnSpc>
                  <a:spcPts val="6999"/>
                </a:lnSpc>
              </a:pPr>
              <a:r>
                <a:rPr lang="en-US" b="true" sz="6999" spc="-384" strike="noStrike" u="none">
                  <a:solidFill>
                    <a:srgbClr val="F0F0F0"/>
                  </a:solidFill>
                  <a:latin typeface="Work Sans Semi-Bold"/>
                  <a:ea typeface="Work Sans Semi-Bold"/>
                  <a:cs typeface="Work Sans Semi-Bold"/>
                  <a:sym typeface="Work Sans Semi-Bold"/>
                </a:rPr>
                <a:t>Compassionate Leadership</a:t>
              </a:r>
            </a:p>
          </p:txBody>
        </p:sp>
      </p:grpSp>
      <p:grpSp>
        <p:nvGrpSpPr>
          <p:cNvPr name="Group 7" id="7"/>
          <p:cNvGrpSpPr/>
          <p:nvPr/>
        </p:nvGrpSpPr>
        <p:grpSpPr>
          <a:xfrm rot="0">
            <a:off x="10312605" y="981075"/>
            <a:ext cx="6946695" cy="7471274"/>
            <a:chOff x="0" y="0"/>
            <a:chExt cx="3482081" cy="3745030"/>
          </a:xfrm>
        </p:grpSpPr>
        <p:sp>
          <p:nvSpPr>
            <p:cNvPr name="Freeform 8" id="8"/>
            <p:cNvSpPr/>
            <p:nvPr/>
          </p:nvSpPr>
          <p:spPr>
            <a:xfrm flipH="false" flipV="false" rot="0">
              <a:off x="54483" y="50038"/>
              <a:ext cx="3372988" cy="3645589"/>
            </a:xfrm>
            <a:custGeom>
              <a:avLst/>
              <a:gdLst/>
              <a:ahLst/>
              <a:cxnLst/>
              <a:rect r="r" b="b" t="t" l="l"/>
              <a:pathLst>
                <a:path h="3645589" w="3372988">
                  <a:moveTo>
                    <a:pt x="3285358" y="3645589"/>
                  </a:moveTo>
                  <a:lnTo>
                    <a:pt x="87757" y="3645589"/>
                  </a:lnTo>
                  <a:cubicBezTo>
                    <a:pt x="39370" y="3645589"/>
                    <a:pt x="0" y="3606346"/>
                    <a:pt x="0" y="3557832"/>
                  </a:cubicBezTo>
                  <a:lnTo>
                    <a:pt x="0" y="87757"/>
                  </a:lnTo>
                  <a:cubicBezTo>
                    <a:pt x="0" y="39370"/>
                    <a:pt x="39243" y="0"/>
                    <a:pt x="87757" y="0"/>
                  </a:cubicBezTo>
                  <a:lnTo>
                    <a:pt x="3285231" y="0"/>
                  </a:lnTo>
                  <a:cubicBezTo>
                    <a:pt x="3333618" y="0"/>
                    <a:pt x="3372988" y="39243"/>
                    <a:pt x="3372988" y="87757"/>
                  </a:cubicBezTo>
                  <a:lnTo>
                    <a:pt x="3372988" y="3557832"/>
                  </a:lnTo>
                  <a:cubicBezTo>
                    <a:pt x="3372988" y="3606219"/>
                    <a:pt x="3333745" y="3645589"/>
                    <a:pt x="3285231" y="3645589"/>
                  </a:cubicBezTo>
                  <a:close/>
                </a:path>
              </a:pathLst>
            </a:custGeom>
            <a:blipFill>
              <a:blip r:embed="rId2"/>
              <a:stretch>
                <a:fillRect l="-528" t="0" r="-528" b="0"/>
              </a:stretch>
            </a:blipFill>
          </p:spPr>
        </p:sp>
        <p:sp>
          <p:nvSpPr>
            <p:cNvPr name="Freeform 9" id="9"/>
            <p:cNvSpPr/>
            <p:nvPr/>
          </p:nvSpPr>
          <p:spPr>
            <a:xfrm flipH="false" flipV="false" rot="0">
              <a:off x="0" y="0"/>
              <a:ext cx="3481954" cy="3744903"/>
            </a:xfrm>
            <a:custGeom>
              <a:avLst/>
              <a:gdLst/>
              <a:ahLst/>
              <a:cxnLst/>
              <a:rect r="r" b="b" t="t" l="l"/>
              <a:pathLst>
                <a:path h="3744903" w="3481954">
                  <a:moveTo>
                    <a:pt x="0" y="91567"/>
                  </a:moveTo>
                  <a:lnTo>
                    <a:pt x="0" y="3653336"/>
                  </a:lnTo>
                  <a:cubicBezTo>
                    <a:pt x="0" y="3703882"/>
                    <a:pt x="41021" y="3744903"/>
                    <a:pt x="91567" y="3744903"/>
                  </a:cubicBezTo>
                  <a:lnTo>
                    <a:pt x="3390387" y="3744903"/>
                  </a:lnTo>
                  <a:cubicBezTo>
                    <a:pt x="3440933" y="3744903"/>
                    <a:pt x="3481954" y="3703882"/>
                    <a:pt x="3481954" y="3653336"/>
                  </a:cubicBezTo>
                  <a:lnTo>
                    <a:pt x="3481954" y="91567"/>
                  </a:lnTo>
                  <a:cubicBezTo>
                    <a:pt x="3481954" y="41021"/>
                    <a:pt x="3440933" y="0"/>
                    <a:pt x="3390387" y="0"/>
                  </a:cubicBezTo>
                  <a:lnTo>
                    <a:pt x="91567" y="0"/>
                  </a:lnTo>
                  <a:cubicBezTo>
                    <a:pt x="41021" y="0"/>
                    <a:pt x="0" y="41021"/>
                    <a:pt x="0" y="91567"/>
                  </a:cubicBezTo>
                  <a:close/>
                  <a:moveTo>
                    <a:pt x="2640198" y="331724"/>
                  </a:moveTo>
                  <a:lnTo>
                    <a:pt x="3299328" y="331724"/>
                  </a:lnTo>
                  <a:cubicBezTo>
                    <a:pt x="3349874" y="331724"/>
                    <a:pt x="3390895" y="372745"/>
                    <a:pt x="3390895" y="423291"/>
                  </a:cubicBezTo>
                  <a:lnTo>
                    <a:pt x="3390895" y="3562277"/>
                  </a:lnTo>
                  <a:cubicBezTo>
                    <a:pt x="3390895" y="3612823"/>
                    <a:pt x="3349874" y="3653844"/>
                    <a:pt x="3299328" y="3653844"/>
                  </a:cubicBezTo>
                  <a:lnTo>
                    <a:pt x="182753" y="3653844"/>
                  </a:lnTo>
                  <a:cubicBezTo>
                    <a:pt x="132207" y="3653844"/>
                    <a:pt x="91186" y="3612823"/>
                    <a:pt x="91186" y="3562277"/>
                  </a:cubicBezTo>
                  <a:lnTo>
                    <a:pt x="91186" y="182753"/>
                  </a:lnTo>
                  <a:cubicBezTo>
                    <a:pt x="91186" y="132207"/>
                    <a:pt x="132207" y="91186"/>
                    <a:pt x="182753" y="91186"/>
                  </a:cubicBezTo>
                  <a:lnTo>
                    <a:pt x="2343145" y="91186"/>
                  </a:lnTo>
                  <a:cubicBezTo>
                    <a:pt x="2369180" y="91186"/>
                    <a:pt x="2394072" y="102235"/>
                    <a:pt x="2411471" y="121666"/>
                  </a:cubicBezTo>
                  <a:lnTo>
                    <a:pt x="2572126" y="301244"/>
                  </a:lnTo>
                  <a:cubicBezTo>
                    <a:pt x="2589525" y="320675"/>
                    <a:pt x="2614290" y="331724"/>
                    <a:pt x="2640452" y="331724"/>
                  </a:cubicBezTo>
                  <a:lnTo>
                    <a:pt x="2640198" y="331724"/>
                  </a:lnTo>
                  <a:close/>
                </a:path>
              </a:pathLst>
            </a:custGeom>
            <a:solidFill>
              <a:srgbClr val="F0F0F0"/>
            </a:solidFill>
          </p:spPr>
        </p:sp>
      </p:gr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162447"/>
        </a:solidFill>
      </p:bgPr>
    </p:bg>
    <p:spTree>
      <p:nvGrpSpPr>
        <p:cNvPr id="1" name=""/>
        <p:cNvGrpSpPr/>
        <p:nvPr/>
      </p:nvGrpSpPr>
      <p:grpSpPr>
        <a:xfrm>
          <a:off x="0" y="0"/>
          <a:ext cx="0" cy="0"/>
          <a:chOff x="0" y="0"/>
          <a:chExt cx="0" cy="0"/>
        </a:xfrm>
      </p:grpSpPr>
      <p:grpSp>
        <p:nvGrpSpPr>
          <p:cNvPr name="Group 2" id="2"/>
          <p:cNvGrpSpPr/>
          <p:nvPr/>
        </p:nvGrpSpPr>
        <p:grpSpPr>
          <a:xfrm rot="0">
            <a:off x="666750" y="3657600"/>
            <a:ext cx="5448300" cy="5962650"/>
            <a:chOff x="0" y="0"/>
            <a:chExt cx="1434943" cy="1570410"/>
          </a:xfrm>
        </p:grpSpPr>
        <p:sp>
          <p:nvSpPr>
            <p:cNvPr name="Freeform 3" id="3"/>
            <p:cNvSpPr/>
            <p:nvPr/>
          </p:nvSpPr>
          <p:spPr>
            <a:xfrm flipH="false" flipV="false" rot="0">
              <a:off x="0" y="0"/>
              <a:ext cx="1434943" cy="1570410"/>
            </a:xfrm>
            <a:custGeom>
              <a:avLst/>
              <a:gdLst/>
              <a:ahLst/>
              <a:cxnLst/>
              <a:rect r="r" b="b" t="t" l="l"/>
              <a:pathLst>
                <a:path h="1570410" w="1434943">
                  <a:moveTo>
                    <a:pt x="56839" y="0"/>
                  </a:moveTo>
                  <a:lnTo>
                    <a:pt x="1378104" y="0"/>
                  </a:lnTo>
                  <a:cubicBezTo>
                    <a:pt x="1409495" y="0"/>
                    <a:pt x="1434943" y="25448"/>
                    <a:pt x="1434943" y="56839"/>
                  </a:cubicBezTo>
                  <a:lnTo>
                    <a:pt x="1434943" y="1513571"/>
                  </a:lnTo>
                  <a:cubicBezTo>
                    <a:pt x="1434943" y="1544962"/>
                    <a:pt x="1409495" y="1570410"/>
                    <a:pt x="1378104" y="1570410"/>
                  </a:cubicBezTo>
                  <a:lnTo>
                    <a:pt x="56839" y="1570410"/>
                  </a:lnTo>
                  <a:cubicBezTo>
                    <a:pt x="25448" y="1570410"/>
                    <a:pt x="0" y="1544962"/>
                    <a:pt x="0" y="1513571"/>
                  </a:cubicBezTo>
                  <a:lnTo>
                    <a:pt x="0" y="56839"/>
                  </a:lnTo>
                  <a:cubicBezTo>
                    <a:pt x="0" y="25448"/>
                    <a:pt x="25448" y="0"/>
                    <a:pt x="56839" y="0"/>
                  </a:cubicBezTo>
                  <a:close/>
                </a:path>
              </a:pathLst>
            </a:custGeom>
            <a:solidFill>
              <a:srgbClr val="1F4068"/>
            </a:solidFill>
          </p:spPr>
        </p:sp>
        <p:sp>
          <p:nvSpPr>
            <p:cNvPr name="TextBox 4" id="4"/>
            <p:cNvSpPr txBox="true"/>
            <p:nvPr/>
          </p:nvSpPr>
          <p:spPr>
            <a:xfrm>
              <a:off x="0" y="-57150"/>
              <a:ext cx="1434943" cy="1627560"/>
            </a:xfrm>
            <a:prstGeom prst="rect">
              <a:avLst/>
            </a:prstGeom>
          </p:spPr>
          <p:txBody>
            <a:bodyPr anchor="ctr" rtlCol="false" tIns="50800" lIns="50800" bIns="50800" rIns="50800"/>
            <a:lstStyle/>
            <a:p>
              <a:pPr algn="ctr">
                <a:lnSpc>
                  <a:spcPts val="3359"/>
                </a:lnSpc>
              </a:pPr>
            </a:p>
          </p:txBody>
        </p:sp>
      </p:grpSp>
      <p:grpSp>
        <p:nvGrpSpPr>
          <p:cNvPr name="Group 5" id="5"/>
          <p:cNvGrpSpPr/>
          <p:nvPr/>
        </p:nvGrpSpPr>
        <p:grpSpPr>
          <a:xfrm rot="0">
            <a:off x="2105025" y="4248150"/>
            <a:ext cx="3236589" cy="1271693"/>
            <a:chOff x="0" y="0"/>
            <a:chExt cx="4315452" cy="1695590"/>
          </a:xfrm>
        </p:grpSpPr>
        <p:sp>
          <p:nvSpPr>
            <p:cNvPr name="TextBox 6" id="6"/>
            <p:cNvSpPr txBox="true"/>
            <p:nvPr/>
          </p:nvSpPr>
          <p:spPr>
            <a:xfrm rot="0">
              <a:off x="0" y="-9525"/>
              <a:ext cx="4315452" cy="796925"/>
            </a:xfrm>
            <a:prstGeom prst="rect">
              <a:avLst/>
            </a:prstGeom>
          </p:spPr>
          <p:txBody>
            <a:bodyPr anchor="t" rtlCol="false" tIns="0" lIns="0" bIns="0" rIns="0">
              <a:spAutoFit/>
            </a:bodyPr>
            <a:lstStyle/>
            <a:p>
              <a:pPr algn="l" marL="0" indent="0" lvl="0">
                <a:lnSpc>
                  <a:spcPts val="2388"/>
                </a:lnSpc>
                <a:spcBef>
                  <a:spcPct val="0"/>
                </a:spcBef>
              </a:pPr>
              <a:r>
                <a:rPr lang="en-US" b="true" sz="1990" spc="-109" strike="noStrike" u="none">
                  <a:solidFill>
                    <a:srgbClr val="F0F0F0"/>
                  </a:solidFill>
                  <a:latin typeface="Work Sans Semi-Bold"/>
                  <a:ea typeface="Work Sans Semi-Bold"/>
                  <a:cs typeface="Work Sans Semi-Bold"/>
                  <a:sym typeface="Work Sans Semi-Bold"/>
                </a:rPr>
                <a:t>Reduce digital overload for better focus and health</a:t>
              </a:r>
            </a:p>
          </p:txBody>
        </p:sp>
        <p:sp>
          <p:nvSpPr>
            <p:cNvPr name="TextBox 7" id="7"/>
            <p:cNvSpPr txBox="true"/>
            <p:nvPr/>
          </p:nvSpPr>
          <p:spPr>
            <a:xfrm rot="0">
              <a:off x="0" y="1025665"/>
              <a:ext cx="4315452" cy="669925"/>
            </a:xfrm>
            <a:prstGeom prst="rect">
              <a:avLst/>
            </a:prstGeom>
          </p:spPr>
          <p:txBody>
            <a:bodyPr anchor="t" rtlCol="false" tIns="0" lIns="0" bIns="0" rIns="0">
              <a:spAutoFit/>
            </a:bodyPr>
            <a:lstStyle/>
            <a:p>
              <a:pPr algn="l" marL="0" indent="0" lvl="0">
                <a:lnSpc>
                  <a:spcPts val="1952"/>
                </a:lnSpc>
              </a:pPr>
              <a:r>
                <a:rPr lang="en-US" sz="1627" spc="-89">
                  <a:solidFill>
                    <a:srgbClr val="F0F0F0"/>
                  </a:solidFill>
                  <a:latin typeface="Work Sans"/>
                  <a:ea typeface="Work Sans"/>
                  <a:cs typeface="Work Sans"/>
                  <a:sym typeface="Work Sans"/>
                </a:rPr>
                <a:t>Encourage regular breaks to minimize cognitive fatigue.</a:t>
              </a:r>
            </a:p>
          </p:txBody>
        </p:sp>
      </p:grpSp>
      <p:sp>
        <p:nvSpPr>
          <p:cNvPr name="Freeform 8" id="8"/>
          <p:cNvSpPr/>
          <p:nvPr/>
        </p:nvSpPr>
        <p:spPr>
          <a:xfrm flipH="false" flipV="false" rot="0">
            <a:off x="1319620" y="4248150"/>
            <a:ext cx="460534" cy="460534"/>
          </a:xfrm>
          <a:custGeom>
            <a:avLst/>
            <a:gdLst/>
            <a:ahLst/>
            <a:cxnLst/>
            <a:rect r="r" b="b" t="t" l="l"/>
            <a:pathLst>
              <a:path h="460534" w="460534">
                <a:moveTo>
                  <a:pt x="0" y="0"/>
                </a:moveTo>
                <a:lnTo>
                  <a:pt x="460534" y="0"/>
                </a:lnTo>
                <a:lnTo>
                  <a:pt x="460534" y="460534"/>
                </a:lnTo>
                <a:lnTo>
                  <a:pt x="0" y="46053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9" id="9"/>
          <p:cNvGrpSpPr/>
          <p:nvPr/>
        </p:nvGrpSpPr>
        <p:grpSpPr>
          <a:xfrm rot="0">
            <a:off x="666750" y="666750"/>
            <a:ext cx="16954500" cy="2686050"/>
            <a:chOff x="0" y="0"/>
            <a:chExt cx="4987154" cy="790100"/>
          </a:xfrm>
        </p:grpSpPr>
        <p:sp>
          <p:nvSpPr>
            <p:cNvPr name="Freeform 10" id="10"/>
            <p:cNvSpPr/>
            <p:nvPr/>
          </p:nvSpPr>
          <p:spPr>
            <a:xfrm flipH="false" flipV="false" rot="0">
              <a:off x="0" y="0"/>
              <a:ext cx="4987156" cy="790100"/>
            </a:xfrm>
            <a:custGeom>
              <a:avLst/>
              <a:gdLst/>
              <a:ahLst/>
              <a:cxnLst/>
              <a:rect r="r" b="b" t="t" l="l"/>
              <a:pathLst>
                <a:path h="790100" w="4987156">
                  <a:moveTo>
                    <a:pt x="4640197" y="0"/>
                  </a:moveTo>
                  <a:lnTo>
                    <a:pt x="148415" y="0"/>
                  </a:lnTo>
                  <a:cubicBezTo>
                    <a:pt x="66448" y="0"/>
                    <a:pt x="0" y="66448"/>
                    <a:pt x="0" y="148415"/>
                  </a:cubicBezTo>
                  <a:lnTo>
                    <a:pt x="0" y="510707"/>
                  </a:lnTo>
                  <a:cubicBezTo>
                    <a:pt x="0" y="547218"/>
                    <a:pt x="13458" y="582448"/>
                    <a:pt x="37800" y="609659"/>
                  </a:cubicBezTo>
                  <a:lnTo>
                    <a:pt x="154967" y="740636"/>
                  </a:lnTo>
                  <a:cubicBezTo>
                    <a:pt x="183122" y="772111"/>
                    <a:pt x="223353" y="790101"/>
                    <a:pt x="265584" y="790100"/>
                  </a:cubicBezTo>
                  <a:lnTo>
                    <a:pt x="4838740" y="790100"/>
                  </a:lnTo>
                  <a:cubicBezTo>
                    <a:pt x="4878102" y="790100"/>
                    <a:pt x="4915853" y="774464"/>
                    <a:pt x="4943686" y="746630"/>
                  </a:cubicBezTo>
                  <a:cubicBezTo>
                    <a:pt x="4971519" y="718797"/>
                    <a:pt x="4987156" y="681047"/>
                    <a:pt x="4987156" y="641685"/>
                  </a:cubicBezTo>
                  <a:lnTo>
                    <a:pt x="4987156" y="366141"/>
                  </a:lnTo>
                  <a:cubicBezTo>
                    <a:pt x="4987156" y="329143"/>
                    <a:pt x="4973337" y="293478"/>
                    <a:pt x="4948407" y="266140"/>
                  </a:cubicBezTo>
                  <a:lnTo>
                    <a:pt x="4749864" y="48414"/>
                  </a:lnTo>
                  <a:cubicBezTo>
                    <a:pt x="4721742" y="17574"/>
                    <a:pt x="4681934" y="0"/>
                    <a:pt x="4640197" y="0"/>
                  </a:cubicBezTo>
                  <a:close/>
                </a:path>
              </a:pathLst>
            </a:custGeom>
            <a:solidFill>
              <a:srgbClr val="F0F0F0"/>
            </a:solidFill>
          </p:spPr>
        </p:sp>
      </p:grpSp>
      <p:sp>
        <p:nvSpPr>
          <p:cNvPr name="TextBox 11" id="11"/>
          <p:cNvSpPr txBox="true"/>
          <p:nvPr/>
        </p:nvSpPr>
        <p:spPr>
          <a:xfrm rot="0">
            <a:off x="2105025" y="1641475"/>
            <a:ext cx="14077950" cy="898525"/>
          </a:xfrm>
          <a:prstGeom prst="rect">
            <a:avLst/>
          </a:prstGeom>
        </p:spPr>
        <p:txBody>
          <a:bodyPr anchor="t" rtlCol="false" tIns="0" lIns="0" bIns="0" rIns="0">
            <a:spAutoFit/>
          </a:bodyPr>
          <a:lstStyle/>
          <a:p>
            <a:pPr algn="l" marL="0" indent="0" lvl="0">
              <a:lnSpc>
                <a:spcPts val="6649"/>
              </a:lnSpc>
              <a:spcBef>
                <a:spcPct val="0"/>
              </a:spcBef>
            </a:pPr>
            <a:r>
              <a:rPr lang="en-US" b="true" sz="6999" spc="-384" strike="noStrike" u="none">
                <a:solidFill>
                  <a:srgbClr val="E94560"/>
                </a:solidFill>
                <a:latin typeface="Work Sans Semi-Bold"/>
                <a:ea typeface="Work Sans Semi-Bold"/>
                <a:cs typeface="Work Sans Semi-Bold"/>
                <a:sym typeface="Work Sans Semi-Bold"/>
              </a:rPr>
              <a:t>Promote Digital Wellbeing</a:t>
            </a:r>
          </a:p>
        </p:txBody>
      </p:sp>
      <p:grpSp>
        <p:nvGrpSpPr>
          <p:cNvPr name="Group 12" id="12"/>
          <p:cNvGrpSpPr/>
          <p:nvPr/>
        </p:nvGrpSpPr>
        <p:grpSpPr>
          <a:xfrm rot="0">
            <a:off x="6419850" y="3657600"/>
            <a:ext cx="5448300" cy="2828925"/>
            <a:chOff x="0" y="0"/>
            <a:chExt cx="1434943" cy="745067"/>
          </a:xfrm>
        </p:grpSpPr>
        <p:sp>
          <p:nvSpPr>
            <p:cNvPr name="Freeform 13" id="13"/>
            <p:cNvSpPr/>
            <p:nvPr/>
          </p:nvSpPr>
          <p:spPr>
            <a:xfrm flipH="false" flipV="false" rot="0">
              <a:off x="0" y="0"/>
              <a:ext cx="1434943" cy="745067"/>
            </a:xfrm>
            <a:custGeom>
              <a:avLst/>
              <a:gdLst/>
              <a:ahLst/>
              <a:cxnLst/>
              <a:rect r="r" b="b" t="t" l="l"/>
              <a:pathLst>
                <a:path h="745067" w="1434943">
                  <a:moveTo>
                    <a:pt x="56839" y="0"/>
                  </a:moveTo>
                  <a:lnTo>
                    <a:pt x="1378104" y="0"/>
                  </a:lnTo>
                  <a:cubicBezTo>
                    <a:pt x="1409495" y="0"/>
                    <a:pt x="1434943" y="25448"/>
                    <a:pt x="1434943" y="56839"/>
                  </a:cubicBezTo>
                  <a:lnTo>
                    <a:pt x="1434943" y="688228"/>
                  </a:lnTo>
                  <a:cubicBezTo>
                    <a:pt x="1434943" y="719619"/>
                    <a:pt x="1409495" y="745067"/>
                    <a:pt x="1378104" y="745067"/>
                  </a:cubicBezTo>
                  <a:lnTo>
                    <a:pt x="56839" y="745067"/>
                  </a:lnTo>
                  <a:cubicBezTo>
                    <a:pt x="25448" y="745067"/>
                    <a:pt x="0" y="719619"/>
                    <a:pt x="0" y="688228"/>
                  </a:cubicBezTo>
                  <a:lnTo>
                    <a:pt x="0" y="56839"/>
                  </a:lnTo>
                  <a:cubicBezTo>
                    <a:pt x="0" y="25448"/>
                    <a:pt x="25448" y="0"/>
                    <a:pt x="56839" y="0"/>
                  </a:cubicBezTo>
                  <a:close/>
                </a:path>
              </a:pathLst>
            </a:custGeom>
            <a:solidFill>
              <a:srgbClr val="1F4068"/>
            </a:solidFill>
          </p:spPr>
        </p:sp>
        <p:sp>
          <p:nvSpPr>
            <p:cNvPr name="TextBox 14" id="14"/>
            <p:cNvSpPr txBox="true"/>
            <p:nvPr/>
          </p:nvSpPr>
          <p:spPr>
            <a:xfrm>
              <a:off x="0" y="-57150"/>
              <a:ext cx="1434943" cy="802217"/>
            </a:xfrm>
            <a:prstGeom prst="rect">
              <a:avLst/>
            </a:prstGeom>
          </p:spPr>
          <p:txBody>
            <a:bodyPr anchor="ctr" rtlCol="false" tIns="50800" lIns="50800" bIns="50800" rIns="50800"/>
            <a:lstStyle/>
            <a:p>
              <a:pPr algn="ctr">
                <a:lnSpc>
                  <a:spcPts val="3359"/>
                </a:lnSpc>
              </a:pPr>
            </a:p>
          </p:txBody>
        </p:sp>
      </p:grpSp>
      <p:grpSp>
        <p:nvGrpSpPr>
          <p:cNvPr name="Group 15" id="15"/>
          <p:cNvGrpSpPr/>
          <p:nvPr/>
        </p:nvGrpSpPr>
        <p:grpSpPr>
          <a:xfrm rot="0">
            <a:off x="6419850" y="6791325"/>
            <a:ext cx="5448300" cy="2828925"/>
            <a:chOff x="0" y="0"/>
            <a:chExt cx="1434943" cy="745067"/>
          </a:xfrm>
        </p:grpSpPr>
        <p:sp>
          <p:nvSpPr>
            <p:cNvPr name="Freeform 16" id="16"/>
            <p:cNvSpPr/>
            <p:nvPr/>
          </p:nvSpPr>
          <p:spPr>
            <a:xfrm flipH="false" flipV="false" rot="0">
              <a:off x="0" y="0"/>
              <a:ext cx="1434943" cy="745067"/>
            </a:xfrm>
            <a:custGeom>
              <a:avLst/>
              <a:gdLst/>
              <a:ahLst/>
              <a:cxnLst/>
              <a:rect r="r" b="b" t="t" l="l"/>
              <a:pathLst>
                <a:path h="745067" w="1434943">
                  <a:moveTo>
                    <a:pt x="56839" y="0"/>
                  </a:moveTo>
                  <a:lnTo>
                    <a:pt x="1378104" y="0"/>
                  </a:lnTo>
                  <a:cubicBezTo>
                    <a:pt x="1409495" y="0"/>
                    <a:pt x="1434943" y="25448"/>
                    <a:pt x="1434943" y="56839"/>
                  </a:cubicBezTo>
                  <a:lnTo>
                    <a:pt x="1434943" y="688228"/>
                  </a:lnTo>
                  <a:cubicBezTo>
                    <a:pt x="1434943" y="719619"/>
                    <a:pt x="1409495" y="745067"/>
                    <a:pt x="1378104" y="745067"/>
                  </a:cubicBezTo>
                  <a:lnTo>
                    <a:pt x="56839" y="745067"/>
                  </a:lnTo>
                  <a:cubicBezTo>
                    <a:pt x="25448" y="745067"/>
                    <a:pt x="0" y="719619"/>
                    <a:pt x="0" y="688228"/>
                  </a:cubicBezTo>
                  <a:lnTo>
                    <a:pt x="0" y="56839"/>
                  </a:lnTo>
                  <a:cubicBezTo>
                    <a:pt x="0" y="25448"/>
                    <a:pt x="25448" y="0"/>
                    <a:pt x="56839" y="0"/>
                  </a:cubicBezTo>
                  <a:close/>
                </a:path>
              </a:pathLst>
            </a:custGeom>
            <a:solidFill>
              <a:srgbClr val="1F4068"/>
            </a:solidFill>
          </p:spPr>
        </p:sp>
        <p:sp>
          <p:nvSpPr>
            <p:cNvPr name="TextBox 17" id="17"/>
            <p:cNvSpPr txBox="true"/>
            <p:nvPr/>
          </p:nvSpPr>
          <p:spPr>
            <a:xfrm>
              <a:off x="0" y="-57150"/>
              <a:ext cx="1434943" cy="802217"/>
            </a:xfrm>
            <a:prstGeom prst="rect">
              <a:avLst/>
            </a:prstGeom>
          </p:spPr>
          <p:txBody>
            <a:bodyPr anchor="ctr" rtlCol="false" tIns="50800" lIns="50800" bIns="50800" rIns="50800"/>
            <a:lstStyle/>
            <a:p>
              <a:pPr algn="ctr">
                <a:lnSpc>
                  <a:spcPts val="3359"/>
                </a:lnSpc>
              </a:pPr>
            </a:p>
          </p:txBody>
        </p:sp>
      </p:grpSp>
      <p:grpSp>
        <p:nvGrpSpPr>
          <p:cNvPr name="Group 18" id="18"/>
          <p:cNvGrpSpPr/>
          <p:nvPr/>
        </p:nvGrpSpPr>
        <p:grpSpPr>
          <a:xfrm rot="0">
            <a:off x="7858125" y="4248150"/>
            <a:ext cx="3530082" cy="1271693"/>
            <a:chOff x="0" y="0"/>
            <a:chExt cx="4706777" cy="1695590"/>
          </a:xfrm>
        </p:grpSpPr>
        <p:sp>
          <p:nvSpPr>
            <p:cNvPr name="TextBox 19" id="19"/>
            <p:cNvSpPr txBox="true"/>
            <p:nvPr/>
          </p:nvSpPr>
          <p:spPr>
            <a:xfrm rot="0">
              <a:off x="0" y="-9525"/>
              <a:ext cx="4706777" cy="796925"/>
            </a:xfrm>
            <a:prstGeom prst="rect">
              <a:avLst/>
            </a:prstGeom>
          </p:spPr>
          <p:txBody>
            <a:bodyPr anchor="t" rtlCol="false" tIns="0" lIns="0" bIns="0" rIns="0">
              <a:spAutoFit/>
            </a:bodyPr>
            <a:lstStyle/>
            <a:p>
              <a:pPr algn="l" marL="0" indent="0" lvl="0">
                <a:lnSpc>
                  <a:spcPts val="2388"/>
                </a:lnSpc>
                <a:spcBef>
                  <a:spcPct val="0"/>
                </a:spcBef>
              </a:pPr>
              <a:r>
                <a:rPr lang="en-US" b="true" sz="1990" spc="-109" strike="noStrike" u="none">
                  <a:solidFill>
                    <a:srgbClr val="F0F0F0"/>
                  </a:solidFill>
                  <a:latin typeface="Work Sans Semi-Bold"/>
                  <a:ea typeface="Work Sans Semi-Bold"/>
                  <a:cs typeface="Work Sans Semi-Bold"/>
                  <a:sym typeface="Work Sans Semi-Bold"/>
                </a:rPr>
                <a:t>Protect staff from online harm and negativity</a:t>
              </a:r>
            </a:p>
          </p:txBody>
        </p:sp>
        <p:sp>
          <p:nvSpPr>
            <p:cNvPr name="TextBox 20" id="20"/>
            <p:cNvSpPr txBox="true"/>
            <p:nvPr/>
          </p:nvSpPr>
          <p:spPr>
            <a:xfrm rot="0">
              <a:off x="0" y="1025665"/>
              <a:ext cx="4706777" cy="669925"/>
            </a:xfrm>
            <a:prstGeom prst="rect">
              <a:avLst/>
            </a:prstGeom>
          </p:spPr>
          <p:txBody>
            <a:bodyPr anchor="t" rtlCol="false" tIns="0" lIns="0" bIns="0" rIns="0">
              <a:spAutoFit/>
            </a:bodyPr>
            <a:lstStyle/>
            <a:p>
              <a:pPr algn="l" marL="0" indent="0" lvl="0">
                <a:lnSpc>
                  <a:spcPts val="1952"/>
                </a:lnSpc>
              </a:pPr>
              <a:r>
                <a:rPr lang="en-US" sz="1627" spc="-89">
                  <a:solidFill>
                    <a:srgbClr val="F0F0F0"/>
                  </a:solidFill>
                  <a:latin typeface="Work Sans"/>
                  <a:ea typeface="Work Sans"/>
                  <a:cs typeface="Work Sans"/>
                  <a:sym typeface="Work Sans"/>
                </a:rPr>
                <a:t>Establish guidelines for safe and respectful online interactions.</a:t>
              </a:r>
            </a:p>
          </p:txBody>
        </p:sp>
      </p:grpSp>
      <p:grpSp>
        <p:nvGrpSpPr>
          <p:cNvPr name="Group 21" id="21"/>
          <p:cNvGrpSpPr/>
          <p:nvPr/>
        </p:nvGrpSpPr>
        <p:grpSpPr>
          <a:xfrm rot="0">
            <a:off x="7858125" y="7381875"/>
            <a:ext cx="3530082" cy="1271693"/>
            <a:chOff x="0" y="0"/>
            <a:chExt cx="4706777" cy="1695590"/>
          </a:xfrm>
        </p:grpSpPr>
        <p:sp>
          <p:nvSpPr>
            <p:cNvPr name="TextBox 22" id="22"/>
            <p:cNvSpPr txBox="true"/>
            <p:nvPr/>
          </p:nvSpPr>
          <p:spPr>
            <a:xfrm rot="0">
              <a:off x="0" y="-9525"/>
              <a:ext cx="4706777" cy="796925"/>
            </a:xfrm>
            <a:prstGeom prst="rect">
              <a:avLst/>
            </a:prstGeom>
          </p:spPr>
          <p:txBody>
            <a:bodyPr anchor="t" rtlCol="false" tIns="0" lIns="0" bIns="0" rIns="0">
              <a:spAutoFit/>
            </a:bodyPr>
            <a:lstStyle/>
            <a:p>
              <a:pPr algn="l" marL="0" indent="0" lvl="0">
                <a:lnSpc>
                  <a:spcPts val="2388"/>
                </a:lnSpc>
                <a:spcBef>
                  <a:spcPct val="0"/>
                </a:spcBef>
              </a:pPr>
              <a:r>
                <a:rPr lang="en-US" b="true" sz="1990" spc="-109" strike="noStrike" u="none">
                  <a:solidFill>
                    <a:srgbClr val="F0F0F0"/>
                  </a:solidFill>
                  <a:latin typeface="Work Sans Semi-Bold"/>
                  <a:ea typeface="Work Sans Semi-Bold"/>
                  <a:cs typeface="Work Sans Semi-Bold"/>
                  <a:sym typeface="Work Sans Semi-Bold"/>
                </a:rPr>
                <a:t>Treat digital wounds with the same care as others</a:t>
              </a:r>
            </a:p>
          </p:txBody>
        </p:sp>
        <p:sp>
          <p:nvSpPr>
            <p:cNvPr name="TextBox 23" id="23"/>
            <p:cNvSpPr txBox="true"/>
            <p:nvPr/>
          </p:nvSpPr>
          <p:spPr>
            <a:xfrm rot="0">
              <a:off x="0" y="1025665"/>
              <a:ext cx="4706777" cy="669925"/>
            </a:xfrm>
            <a:prstGeom prst="rect">
              <a:avLst/>
            </a:prstGeom>
          </p:spPr>
          <p:txBody>
            <a:bodyPr anchor="t" rtlCol="false" tIns="0" lIns="0" bIns="0" rIns="0">
              <a:spAutoFit/>
            </a:bodyPr>
            <a:lstStyle/>
            <a:p>
              <a:pPr algn="l" marL="0" indent="0" lvl="0">
                <a:lnSpc>
                  <a:spcPts val="1952"/>
                </a:lnSpc>
              </a:pPr>
              <a:r>
                <a:rPr lang="en-US" sz="1627" spc="-89">
                  <a:solidFill>
                    <a:srgbClr val="F0F0F0"/>
                  </a:solidFill>
                  <a:latin typeface="Work Sans"/>
                  <a:ea typeface="Work Sans"/>
                  <a:cs typeface="Work Sans"/>
                  <a:sym typeface="Work Sans"/>
                </a:rPr>
                <a:t>Recognize emotional injuries from online experiences as valid.</a:t>
              </a:r>
            </a:p>
          </p:txBody>
        </p:sp>
      </p:grpSp>
      <p:sp>
        <p:nvSpPr>
          <p:cNvPr name="Freeform 24" id="24"/>
          <p:cNvSpPr/>
          <p:nvPr/>
        </p:nvSpPr>
        <p:spPr>
          <a:xfrm flipH="false" flipV="false" rot="0">
            <a:off x="7092791" y="4248150"/>
            <a:ext cx="460534" cy="460534"/>
          </a:xfrm>
          <a:custGeom>
            <a:avLst/>
            <a:gdLst/>
            <a:ahLst/>
            <a:cxnLst/>
            <a:rect r="r" b="b" t="t" l="l"/>
            <a:pathLst>
              <a:path h="460534" w="460534">
                <a:moveTo>
                  <a:pt x="0" y="0"/>
                </a:moveTo>
                <a:lnTo>
                  <a:pt x="460534" y="0"/>
                </a:lnTo>
                <a:lnTo>
                  <a:pt x="460534" y="460534"/>
                </a:lnTo>
                <a:lnTo>
                  <a:pt x="0" y="46053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25" id="25"/>
          <p:cNvSpPr/>
          <p:nvPr/>
        </p:nvSpPr>
        <p:spPr>
          <a:xfrm flipH="false" flipV="false" rot="0">
            <a:off x="7092791" y="7381875"/>
            <a:ext cx="460534" cy="460534"/>
          </a:xfrm>
          <a:custGeom>
            <a:avLst/>
            <a:gdLst/>
            <a:ahLst/>
            <a:cxnLst/>
            <a:rect r="r" b="b" t="t" l="l"/>
            <a:pathLst>
              <a:path h="460534" w="460534">
                <a:moveTo>
                  <a:pt x="0" y="0"/>
                </a:moveTo>
                <a:lnTo>
                  <a:pt x="460534" y="0"/>
                </a:lnTo>
                <a:lnTo>
                  <a:pt x="460534" y="460534"/>
                </a:lnTo>
                <a:lnTo>
                  <a:pt x="0" y="46053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26" id="26"/>
          <p:cNvGrpSpPr/>
          <p:nvPr/>
        </p:nvGrpSpPr>
        <p:grpSpPr>
          <a:xfrm rot="0">
            <a:off x="12172950" y="3657600"/>
            <a:ext cx="5448300" cy="2828925"/>
            <a:chOff x="0" y="0"/>
            <a:chExt cx="1434943" cy="745067"/>
          </a:xfrm>
        </p:grpSpPr>
        <p:sp>
          <p:nvSpPr>
            <p:cNvPr name="Freeform 27" id="27"/>
            <p:cNvSpPr/>
            <p:nvPr/>
          </p:nvSpPr>
          <p:spPr>
            <a:xfrm flipH="false" flipV="false" rot="0">
              <a:off x="0" y="0"/>
              <a:ext cx="1434943" cy="745067"/>
            </a:xfrm>
            <a:custGeom>
              <a:avLst/>
              <a:gdLst/>
              <a:ahLst/>
              <a:cxnLst/>
              <a:rect r="r" b="b" t="t" l="l"/>
              <a:pathLst>
                <a:path h="745067" w="1434943">
                  <a:moveTo>
                    <a:pt x="56839" y="0"/>
                  </a:moveTo>
                  <a:lnTo>
                    <a:pt x="1378104" y="0"/>
                  </a:lnTo>
                  <a:cubicBezTo>
                    <a:pt x="1409495" y="0"/>
                    <a:pt x="1434943" y="25448"/>
                    <a:pt x="1434943" y="56839"/>
                  </a:cubicBezTo>
                  <a:lnTo>
                    <a:pt x="1434943" y="688228"/>
                  </a:lnTo>
                  <a:cubicBezTo>
                    <a:pt x="1434943" y="719619"/>
                    <a:pt x="1409495" y="745067"/>
                    <a:pt x="1378104" y="745067"/>
                  </a:cubicBezTo>
                  <a:lnTo>
                    <a:pt x="56839" y="745067"/>
                  </a:lnTo>
                  <a:cubicBezTo>
                    <a:pt x="25448" y="745067"/>
                    <a:pt x="0" y="719619"/>
                    <a:pt x="0" y="688228"/>
                  </a:cubicBezTo>
                  <a:lnTo>
                    <a:pt x="0" y="56839"/>
                  </a:lnTo>
                  <a:cubicBezTo>
                    <a:pt x="0" y="25448"/>
                    <a:pt x="25448" y="0"/>
                    <a:pt x="56839" y="0"/>
                  </a:cubicBezTo>
                  <a:close/>
                </a:path>
              </a:pathLst>
            </a:custGeom>
            <a:solidFill>
              <a:srgbClr val="1F4068"/>
            </a:solidFill>
          </p:spPr>
        </p:sp>
        <p:sp>
          <p:nvSpPr>
            <p:cNvPr name="TextBox 28" id="28"/>
            <p:cNvSpPr txBox="true"/>
            <p:nvPr/>
          </p:nvSpPr>
          <p:spPr>
            <a:xfrm>
              <a:off x="0" y="-57150"/>
              <a:ext cx="1434943" cy="802217"/>
            </a:xfrm>
            <a:prstGeom prst="rect">
              <a:avLst/>
            </a:prstGeom>
          </p:spPr>
          <p:txBody>
            <a:bodyPr anchor="ctr" rtlCol="false" tIns="50800" lIns="50800" bIns="50800" rIns="50800"/>
            <a:lstStyle/>
            <a:p>
              <a:pPr algn="ctr">
                <a:lnSpc>
                  <a:spcPts val="3359"/>
                </a:lnSpc>
              </a:pPr>
            </a:p>
          </p:txBody>
        </p:sp>
      </p:grpSp>
      <p:grpSp>
        <p:nvGrpSpPr>
          <p:cNvPr name="Group 29" id="29"/>
          <p:cNvGrpSpPr/>
          <p:nvPr/>
        </p:nvGrpSpPr>
        <p:grpSpPr>
          <a:xfrm rot="0">
            <a:off x="12172950" y="6791325"/>
            <a:ext cx="5448300" cy="2828925"/>
            <a:chOff x="0" y="0"/>
            <a:chExt cx="1434943" cy="745067"/>
          </a:xfrm>
        </p:grpSpPr>
        <p:sp>
          <p:nvSpPr>
            <p:cNvPr name="Freeform 30" id="30"/>
            <p:cNvSpPr/>
            <p:nvPr/>
          </p:nvSpPr>
          <p:spPr>
            <a:xfrm flipH="false" flipV="false" rot="0">
              <a:off x="0" y="0"/>
              <a:ext cx="1434943" cy="745067"/>
            </a:xfrm>
            <a:custGeom>
              <a:avLst/>
              <a:gdLst/>
              <a:ahLst/>
              <a:cxnLst/>
              <a:rect r="r" b="b" t="t" l="l"/>
              <a:pathLst>
                <a:path h="745067" w="1434943">
                  <a:moveTo>
                    <a:pt x="56839" y="0"/>
                  </a:moveTo>
                  <a:lnTo>
                    <a:pt x="1378104" y="0"/>
                  </a:lnTo>
                  <a:cubicBezTo>
                    <a:pt x="1409495" y="0"/>
                    <a:pt x="1434943" y="25448"/>
                    <a:pt x="1434943" y="56839"/>
                  </a:cubicBezTo>
                  <a:lnTo>
                    <a:pt x="1434943" y="688228"/>
                  </a:lnTo>
                  <a:cubicBezTo>
                    <a:pt x="1434943" y="719619"/>
                    <a:pt x="1409495" y="745067"/>
                    <a:pt x="1378104" y="745067"/>
                  </a:cubicBezTo>
                  <a:lnTo>
                    <a:pt x="56839" y="745067"/>
                  </a:lnTo>
                  <a:cubicBezTo>
                    <a:pt x="25448" y="745067"/>
                    <a:pt x="0" y="719619"/>
                    <a:pt x="0" y="688228"/>
                  </a:cubicBezTo>
                  <a:lnTo>
                    <a:pt x="0" y="56839"/>
                  </a:lnTo>
                  <a:cubicBezTo>
                    <a:pt x="0" y="25448"/>
                    <a:pt x="25448" y="0"/>
                    <a:pt x="56839" y="0"/>
                  </a:cubicBezTo>
                  <a:close/>
                </a:path>
              </a:pathLst>
            </a:custGeom>
            <a:solidFill>
              <a:srgbClr val="1F4068"/>
            </a:solidFill>
          </p:spPr>
        </p:sp>
        <p:sp>
          <p:nvSpPr>
            <p:cNvPr name="TextBox 31" id="31"/>
            <p:cNvSpPr txBox="true"/>
            <p:nvPr/>
          </p:nvSpPr>
          <p:spPr>
            <a:xfrm>
              <a:off x="0" y="-57150"/>
              <a:ext cx="1434943" cy="802217"/>
            </a:xfrm>
            <a:prstGeom prst="rect">
              <a:avLst/>
            </a:prstGeom>
          </p:spPr>
          <p:txBody>
            <a:bodyPr anchor="ctr" rtlCol="false" tIns="50800" lIns="50800" bIns="50800" rIns="50800"/>
            <a:lstStyle/>
            <a:p>
              <a:pPr algn="ctr">
                <a:lnSpc>
                  <a:spcPts val="3359"/>
                </a:lnSpc>
              </a:pPr>
            </a:p>
          </p:txBody>
        </p:sp>
      </p:grpSp>
      <p:grpSp>
        <p:nvGrpSpPr>
          <p:cNvPr name="Group 32" id="32"/>
          <p:cNvGrpSpPr/>
          <p:nvPr/>
        </p:nvGrpSpPr>
        <p:grpSpPr>
          <a:xfrm rot="0">
            <a:off x="13611225" y="4248150"/>
            <a:ext cx="3405249" cy="1271693"/>
            <a:chOff x="0" y="0"/>
            <a:chExt cx="4540332" cy="1695590"/>
          </a:xfrm>
        </p:grpSpPr>
        <p:sp>
          <p:nvSpPr>
            <p:cNvPr name="TextBox 33" id="33"/>
            <p:cNvSpPr txBox="true"/>
            <p:nvPr/>
          </p:nvSpPr>
          <p:spPr>
            <a:xfrm rot="0">
              <a:off x="0" y="-9525"/>
              <a:ext cx="4540332" cy="796925"/>
            </a:xfrm>
            <a:prstGeom prst="rect">
              <a:avLst/>
            </a:prstGeom>
          </p:spPr>
          <p:txBody>
            <a:bodyPr anchor="t" rtlCol="false" tIns="0" lIns="0" bIns="0" rIns="0">
              <a:spAutoFit/>
            </a:bodyPr>
            <a:lstStyle/>
            <a:p>
              <a:pPr algn="l" marL="0" indent="0" lvl="0">
                <a:lnSpc>
                  <a:spcPts val="2388"/>
                </a:lnSpc>
                <a:spcBef>
                  <a:spcPct val="0"/>
                </a:spcBef>
              </a:pPr>
              <a:r>
                <a:rPr lang="en-US" b="true" sz="1990" spc="-109" strike="noStrike" u="none">
                  <a:solidFill>
                    <a:srgbClr val="F0F0F0"/>
                  </a:solidFill>
                  <a:latin typeface="Work Sans Semi-Bold"/>
                  <a:ea typeface="Work Sans Semi-Bold"/>
                  <a:cs typeface="Work Sans Semi-Bold"/>
                  <a:sym typeface="Work Sans Semi-Bold"/>
                </a:rPr>
                <a:t>Create clear digital-behaviour expectations for all employees</a:t>
              </a:r>
            </a:p>
          </p:txBody>
        </p:sp>
        <p:sp>
          <p:nvSpPr>
            <p:cNvPr name="TextBox 34" id="34"/>
            <p:cNvSpPr txBox="true"/>
            <p:nvPr/>
          </p:nvSpPr>
          <p:spPr>
            <a:xfrm rot="0">
              <a:off x="0" y="1025665"/>
              <a:ext cx="4540332" cy="669925"/>
            </a:xfrm>
            <a:prstGeom prst="rect">
              <a:avLst/>
            </a:prstGeom>
          </p:spPr>
          <p:txBody>
            <a:bodyPr anchor="t" rtlCol="false" tIns="0" lIns="0" bIns="0" rIns="0">
              <a:spAutoFit/>
            </a:bodyPr>
            <a:lstStyle/>
            <a:p>
              <a:pPr algn="l" marL="0" indent="0" lvl="0">
                <a:lnSpc>
                  <a:spcPts val="1952"/>
                </a:lnSpc>
              </a:pPr>
              <a:r>
                <a:rPr lang="en-US" sz="1627" spc="-89">
                  <a:solidFill>
                    <a:srgbClr val="F0F0F0"/>
                  </a:solidFill>
                  <a:latin typeface="Work Sans"/>
                  <a:ea typeface="Work Sans"/>
                  <a:cs typeface="Work Sans"/>
                  <a:sym typeface="Work Sans"/>
                </a:rPr>
                <a:t>Ensure everyone understands proper online conduct and protocols.</a:t>
              </a:r>
            </a:p>
          </p:txBody>
        </p:sp>
      </p:grpSp>
      <p:grpSp>
        <p:nvGrpSpPr>
          <p:cNvPr name="Group 35" id="35"/>
          <p:cNvGrpSpPr/>
          <p:nvPr/>
        </p:nvGrpSpPr>
        <p:grpSpPr>
          <a:xfrm rot="0">
            <a:off x="13611225" y="7381875"/>
            <a:ext cx="3405249" cy="1271693"/>
            <a:chOff x="0" y="0"/>
            <a:chExt cx="4540332" cy="1695590"/>
          </a:xfrm>
        </p:grpSpPr>
        <p:sp>
          <p:nvSpPr>
            <p:cNvPr name="TextBox 36" id="36"/>
            <p:cNvSpPr txBox="true"/>
            <p:nvPr/>
          </p:nvSpPr>
          <p:spPr>
            <a:xfrm rot="0">
              <a:off x="0" y="-9525"/>
              <a:ext cx="4540332" cy="796925"/>
            </a:xfrm>
            <a:prstGeom prst="rect">
              <a:avLst/>
            </a:prstGeom>
          </p:spPr>
          <p:txBody>
            <a:bodyPr anchor="t" rtlCol="false" tIns="0" lIns="0" bIns="0" rIns="0">
              <a:spAutoFit/>
            </a:bodyPr>
            <a:lstStyle/>
            <a:p>
              <a:pPr algn="l" marL="0" indent="0" lvl="0">
                <a:lnSpc>
                  <a:spcPts val="2388"/>
                </a:lnSpc>
                <a:spcBef>
                  <a:spcPct val="0"/>
                </a:spcBef>
              </a:pPr>
              <a:r>
                <a:rPr lang="en-US" b="true" sz="1990" spc="-109" strike="noStrike" u="none">
                  <a:solidFill>
                    <a:srgbClr val="F0F0F0"/>
                  </a:solidFill>
                  <a:latin typeface="Work Sans Semi-Bold"/>
                  <a:ea typeface="Work Sans Semi-Bold"/>
                  <a:cs typeface="Work Sans Semi-Bold"/>
                  <a:sym typeface="Work Sans Semi-Bold"/>
                </a:rPr>
                <a:t>Foster a culture of digital mindfulness and balance</a:t>
              </a:r>
            </a:p>
          </p:txBody>
        </p:sp>
        <p:sp>
          <p:nvSpPr>
            <p:cNvPr name="TextBox 37" id="37"/>
            <p:cNvSpPr txBox="true"/>
            <p:nvPr/>
          </p:nvSpPr>
          <p:spPr>
            <a:xfrm rot="0">
              <a:off x="0" y="1025665"/>
              <a:ext cx="4540332" cy="669925"/>
            </a:xfrm>
            <a:prstGeom prst="rect">
              <a:avLst/>
            </a:prstGeom>
          </p:spPr>
          <p:txBody>
            <a:bodyPr anchor="t" rtlCol="false" tIns="0" lIns="0" bIns="0" rIns="0">
              <a:spAutoFit/>
            </a:bodyPr>
            <a:lstStyle/>
            <a:p>
              <a:pPr algn="l" marL="0" indent="0" lvl="0">
                <a:lnSpc>
                  <a:spcPts val="1952"/>
                </a:lnSpc>
              </a:pPr>
              <a:r>
                <a:rPr lang="en-US" sz="1627" spc="-89">
                  <a:solidFill>
                    <a:srgbClr val="F0F0F0"/>
                  </a:solidFill>
                  <a:latin typeface="Work Sans"/>
                  <a:ea typeface="Work Sans"/>
                  <a:cs typeface="Work Sans"/>
                  <a:sym typeface="Work Sans"/>
                </a:rPr>
                <a:t>Encourage self-care practices to enhance overall wellbeing.</a:t>
              </a:r>
            </a:p>
          </p:txBody>
        </p:sp>
      </p:grpSp>
      <p:sp>
        <p:nvSpPr>
          <p:cNvPr name="Freeform 38" id="38"/>
          <p:cNvSpPr/>
          <p:nvPr/>
        </p:nvSpPr>
        <p:spPr>
          <a:xfrm flipH="false" flipV="false" rot="0">
            <a:off x="12825820" y="4248150"/>
            <a:ext cx="460534" cy="460534"/>
          </a:xfrm>
          <a:custGeom>
            <a:avLst/>
            <a:gdLst/>
            <a:ahLst/>
            <a:cxnLst/>
            <a:rect r="r" b="b" t="t" l="l"/>
            <a:pathLst>
              <a:path h="460534" w="460534">
                <a:moveTo>
                  <a:pt x="0" y="0"/>
                </a:moveTo>
                <a:lnTo>
                  <a:pt x="460534" y="0"/>
                </a:lnTo>
                <a:lnTo>
                  <a:pt x="460534" y="460534"/>
                </a:lnTo>
                <a:lnTo>
                  <a:pt x="0" y="46053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9" id="39"/>
          <p:cNvSpPr/>
          <p:nvPr/>
        </p:nvSpPr>
        <p:spPr>
          <a:xfrm flipH="false" flipV="false" rot="0">
            <a:off x="12825820" y="7381875"/>
            <a:ext cx="460534" cy="460534"/>
          </a:xfrm>
          <a:custGeom>
            <a:avLst/>
            <a:gdLst/>
            <a:ahLst/>
            <a:cxnLst/>
            <a:rect r="r" b="b" t="t" l="l"/>
            <a:pathLst>
              <a:path h="460534" w="460534">
                <a:moveTo>
                  <a:pt x="0" y="0"/>
                </a:moveTo>
                <a:lnTo>
                  <a:pt x="460534" y="0"/>
                </a:lnTo>
                <a:lnTo>
                  <a:pt x="460534" y="460534"/>
                </a:lnTo>
                <a:lnTo>
                  <a:pt x="0" y="46053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1F4068"/>
        </a:solidFill>
      </p:bgPr>
    </p:bg>
    <p:spTree>
      <p:nvGrpSpPr>
        <p:cNvPr id="1" name=""/>
        <p:cNvGrpSpPr/>
        <p:nvPr/>
      </p:nvGrpSpPr>
      <p:grpSpPr>
        <a:xfrm>
          <a:off x="0" y="0"/>
          <a:ext cx="0" cy="0"/>
          <a:chOff x="0" y="0"/>
          <a:chExt cx="0" cy="0"/>
        </a:xfrm>
      </p:grpSpPr>
      <p:grpSp>
        <p:nvGrpSpPr>
          <p:cNvPr name="Group 2" id="2"/>
          <p:cNvGrpSpPr/>
          <p:nvPr/>
        </p:nvGrpSpPr>
        <p:grpSpPr>
          <a:xfrm rot="0">
            <a:off x="666750" y="3657600"/>
            <a:ext cx="5448300" cy="5962650"/>
            <a:chOff x="0" y="0"/>
            <a:chExt cx="1434943" cy="1570410"/>
          </a:xfrm>
        </p:grpSpPr>
        <p:sp>
          <p:nvSpPr>
            <p:cNvPr name="Freeform 3" id="3"/>
            <p:cNvSpPr/>
            <p:nvPr/>
          </p:nvSpPr>
          <p:spPr>
            <a:xfrm flipH="false" flipV="false" rot="0">
              <a:off x="0" y="0"/>
              <a:ext cx="1434943" cy="1570410"/>
            </a:xfrm>
            <a:custGeom>
              <a:avLst/>
              <a:gdLst/>
              <a:ahLst/>
              <a:cxnLst/>
              <a:rect r="r" b="b" t="t" l="l"/>
              <a:pathLst>
                <a:path h="1570410" w="1434943">
                  <a:moveTo>
                    <a:pt x="56839" y="0"/>
                  </a:moveTo>
                  <a:lnTo>
                    <a:pt x="1378104" y="0"/>
                  </a:lnTo>
                  <a:cubicBezTo>
                    <a:pt x="1409495" y="0"/>
                    <a:pt x="1434943" y="25448"/>
                    <a:pt x="1434943" y="56839"/>
                  </a:cubicBezTo>
                  <a:lnTo>
                    <a:pt x="1434943" y="1513571"/>
                  </a:lnTo>
                  <a:cubicBezTo>
                    <a:pt x="1434943" y="1544962"/>
                    <a:pt x="1409495" y="1570410"/>
                    <a:pt x="1378104" y="1570410"/>
                  </a:cubicBezTo>
                  <a:lnTo>
                    <a:pt x="56839" y="1570410"/>
                  </a:lnTo>
                  <a:cubicBezTo>
                    <a:pt x="25448" y="1570410"/>
                    <a:pt x="0" y="1544962"/>
                    <a:pt x="0" y="1513571"/>
                  </a:cubicBezTo>
                  <a:lnTo>
                    <a:pt x="0" y="56839"/>
                  </a:lnTo>
                  <a:cubicBezTo>
                    <a:pt x="0" y="25448"/>
                    <a:pt x="25448" y="0"/>
                    <a:pt x="56839" y="0"/>
                  </a:cubicBezTo>
                  <a:close/>
                </a:path>
              </a:pathLst>
            </a:custGeom>
            <a:solidFill>
              <a:srgbClr val="162447"/>
            </a:solidFill>
          </p:spPr>
        </p:sp>
        <p:sp>
          <p:nvSpPr>
            <p:cNvPr name="TextBox 4" id="4"/>
            <p:cNvSpPr txBox="true"/>
            <p:nvPr/>
          </p:nvSpPr>
          <p:spPr>
            <a:xfrm>
              <a:off x="0" y="-57150"/>
              <a:ext cx="1434943" cy="1627560"/>
            </a:xfrm>
            <a:prstGeom prst="rect">
              <a:avLst/>
            </a:prstGeom>
          </p:spPr>
          <p:txBody>
            <a:bodyPr anchor="ctr" rtlCol="false" tIns="50800" lIns="50800" bIns="50800" rIns="50800"/>
            <a:lstStyle/>
            <a:p>
              <a:pPr algn="ctr">
                <a:lnSpc>
                  <a:spcPts val="3359"/>
                </a:lnSpc>
              </a:pPr>
            </a:p>
          </p:txBody>
        </p:sp>
      </p:grpSp>
      <p:grpSp>
        <p:nvGrpSpPr>
          <p:cNvPr name="Group 5" id="5"/>
          <p:cNvGrpSpPr/>
          <p:nvPr/>
        </p:nvGrpSpPr>
        <p:grpSpPr>
          <a:xfrm rot="0">
            <a:off x="2105025" y="4248150"/>
            <a:ext cx="3236589" cy="2471843"/>
            <a:chOff x="0" y="0"/>
            <a:chExt cx="4315452" cy="3295790"/>
          </a:xfrm>
        </p:grpSpPr>
        <p:sp>
          <p:nvSpPr>
            <p:cNvPr name="TextBox 6" id="6"/>
            <p:cNvSpPr txBox="true"/>
            <p:nvPr/>
          </p:nvSpPr>
          <p:spPr>
            <a:xfrm rot="0">
              <a:off x="0" y="-9525"/>
              <a:ext cx="4315452" cy="2397125"/>
            </a:xfrm>
            <a:prstGeom prst="rect">
              <a:avLst/>
            </a:prstGeom>
          </p:spPr>
          <p:txBody>
            <a:bodyPr anchor="t" rtlCol="false" tIns="0" lIns="0" bIns="0" rIns="0">
              <a:spAutoFit/>
            </a:bodyPr>
            <a:lstStyle/>
            <a:p>
              <a:pPr algn="l" marL="0" indent="0" lvl="0">
                <a:lnSpc>
                  <a:spcPts val="3554"/>
                </a:lnSpc>
                <a:spcBef>
                  <a:spcPct val="0"/>
                </a:spcBef>
              </a:pPr>
              <a:r>
                <a:rPr lang="en-US" b="true" sz="2962" spc="-162" strike="noStrike" u="none">
                  <a:solidFill>
                    <a:srgbClr val="F0F0F0"/>
                  </a:solidFill>
                  <a:latin typeface="Work Sans Semi-Bold"/>
                  <a:ea typeface="Work Sans Semi-Bold"/>
                  <a:cs typeface="Work Sans Semi-Bold"/>
                  <a:sym typeface="Work Sans Semi-Bold"/>
                </a:rPr>
                <a:t>Technology enhances human capabilities and experiences</a:t>
              </a:r>
            </a:p>
          </p:txBody>
        </p:sp>
        <p:sp>
          <p:nvSpPr>
            <p:cNvPr name="TextBox 7" id="7"/>
            <p:cNvSpPr txBox="true"/>
            <p:nvPr/>
          </p:nvSpPr>
          <p:spPr>
            <a:xfrm rot="0">
              <a:off x="0" y="2625865"/>
              <a:ext cx="4315452" cy="669925"/>
            </a:xfrm>
            <a:prstGeom prst="rect">
              <a:avLst/>
            </a:prstGeom>
          </p:spPr>
          <p:txBody>
            <a:bodyPr anchor="t" rtlCol="false" tIns="0" lIns="0" bIns="0" rIns="0">
              <a:spAutoFit/>
            </a:bodyPr>
            <a:lstStyle/>
            <a:p>
              <a:pPr algn="l" marL="0" indent="0" lvl="0">
                <a:lnSpc>
                  <a:spcPts val="1952"/>
                </a:lnSpc>
              </a:pPr>
              <a:r>
                <a:rPr lang="en-US" sz="1627" spc="-89">
                  <a:solidFill>
                    <a:srgbClr val="F0F0F0"/>
                  </a:solidFill>
                  <a:latin typeface="Work Sans"/>
                  <a:ea typeface="Work Sans"/>
                  <a:cs typeface="Work Sans"/>
                  <a:sym typeface="Work Sans"/>
                </a:rPr>
                <a:t>It creates opportunities for growth and collaboration beyond limits.</a:t>
              </a:r>
            </a:p>
          </p:txBody>
        </p:sp>
      </p:grpSp>
      <p:sp>
        <p:nvSpPr>
          <p:cNvPr name="Freeform 8" id="8"/>
          <p:cNvSpPr/>
          <p:nvPr/>
        </p:nvSpPr>
        <p:spPr>
          <a:xfrm flipH="false" flipV="false" rot="0">
            <a:off x="1319620" y="4248150"/>
            <a:ext cx="460534" cy="460534"/>
          </a:xfrm>
          <a:custGeom>
            <a:avLst/>
            <a:gdLst/>
            <a:ahLst/>
            <a:cxnLst/>
            <a:rect r="r" b="b" t="t" l="l"/>
            <a:pathLst>
              <a:path h="460534" w="460534">
                <a:moveTo>
                  <a:pt x="0" y="0"/>
                </a:moveTo>
                <a:lnTo>
                  <a:pt x="460534" y="0"/>
                </a:lnTo>
                <a:lnTo>
                  <a:pt x="460534" y="460534"/>
                </a:lnTo>
                <a:lnTo>
                  <a:pt x="0" y="46053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9" id="9"/>
          <p:cNvGrpSpPr/>
          <p:nvPr/>
        </p:nvGrpSpPr>
        <p:grpSpPr>
          <a:xfrm rot="0">
            <a:off x="666750" y="666750"/>
            <a:ext cx="16954500" cy="2686050"/>
            <a:chOff x="0" y="0"/>
            <a:chExt cx="4987154" cy="790100"/>
          </a:xfrm>
        </p:grpSpPr>
        <p:sp>
          <p:nvSpPr>
            <p:cNvPr name="Freeform 10" id="10"/>
            <p:cNvSpPr/>
            <p:nvPr/>
          </p:nvSpPr>
          <p:spPr>
            <a:xfrm flipH="false" flipV="false" rot="0">
              <a:off x="0" y="0"/>
              <a:ext cx="4987156" cy="790100"/>
            </a:xfrm>
            <a:custGeom>
              <a:avLst/>
              <a:gdLst/>
              <a:ahLst/>
              <a:cxnLst/>
              <a:rect r="r" b="b" t="t" l="l"/>
              <a:pathLst>
                <a:path h="790100" w="4987156">
                  <a:moveTo>
                    <a:pt x="4640197" y="0"/>
                  </a:moveTo>
                  <a:lnTo>
                    <a:pt x="148415" y="0"/>
                  </a:lnTo>
                  <a:cubicBezTo>
                    <a:pt x="66448" y="0"/>
                    <a:pt x="0" y="66448"/>
                    <a:pt x="0" y="148415"/>
                  </a:cubicBezTo>
                  <a:lnTo>
                    <a:pt x="0" y="510707"/>
                  </a:lnTo>
                  <a:cubicBezTo>
                    <a:pt x="0" y="547218"/>
                    <a:pt x="13458" y="582448"/>
                    <a:pt x="37800" y="609659"/>
                  </a:cubicBezTo>
                  <a:lnTo>
                    <a:pt x="154967" y="740636"/>
                  </a:lnTo>
                  <a:cubicBezTo>
                    <a:pt x="183122" y="772111"/>
                    <a:pt x="223353" y="790101"/>
                    <a:pt x="265584" y="790100"/>
                  </a:cubicBezTo>
                  <a:lnTo>
                    <a:pt x="4838740" y="790100"/>
                  </a:lnTo>
                  <a:cubicBezTo>
                    <a:pt x="4878102" y="790100"/>
                    <a:pt x="4915853" y="774464"/>
                    <a:pt x="4943686" y="746630"/>
                  </a:cubicBezTo>
                  <a:cubicBezTo>
                    <a:pt x="4971519" y="718797"/>
                    <a:pt x="4987156" y="681047"/>
                    <a:pt x="4987156" y="641685"/>
                  </a:cubicBezTo>
                  <a:lnTo>
                    <a:pt x="4987156" y="366141"/>
                  </a:lnTo>
                  <a:cubicBezTo>
                    <a:pt x="4987156" y="329143"/>
                    <a:pt x="4973337" y="293478"/>
                    <a:pt x="4948407" y="266140"/>
                  </a:cubicBezTo>
                  <a:lnTo>
                    <a:pt x="4749864" y="48414"/>
                  </a:lnTo>
                  <a:cubicBezTo>
                    <a:pt x="4721742" y="17574"/>
                    <a:pt x="4681934" y="0"/>
                    <a:pt x="4640197" y="0"/>
                  </a:cubicBezTo>
                  <a:close/>
                </a:path>
              </a:pathLst>
            </a:custGeom>
            <a:solidFill>
              <a:srgbClr val="F0F0F0"/>
            </a:solidFill>
          </p:spPr>
        </p:sp>
      </p:grpSp>
      <p:sp>
        <p:nvSpPr>
          <p:cNvPr name="TextBox 11" id="11"/>
          <p:cNvSpPr txBox="true"/>
          <p:nvPr/>
        </p:nvSpPr>
        <p:spPr>
          <a:xfrm rot="0">
            <a:off x="2105025" y="1641475"/>
            <a:ext cx="14077950" cy="898525"/>
          </a:xfrm>
          <a:prstGeom prst="rect">
            <a:avLst/>
          </a:prstGeom>
        </p:spPr>
        <p:txBody>
          <a:bodyPr anchor="t" rtlCol="false" tIns="0" lIns="0" bIns="0" rIns="0">
            <a:spAutoFit/>
          </a:bodyPr>
          <a:lstStyle/>
          <a:p>
            <a:pPr algn="l" marL="0" indent="0" lvl="0">
              <a:lnSpc>
                <a:spcPts val="6649"/>
              </a:lnSpc>
              <a:spcBef>
                <a:spcPct val="0"/>
              </a:spcBef>
            </a:pPr>
            <a:r>
              <a:rPr lang="en-US" b="true" sz="6999" spc="-384" strike="noStrike" u="none">
                <a:solidFill>
                  <a:srgbClr val="E94560"/>
                </a:solidFill>
                <a:latin typeface="Work Sans Semi-Bold"/>
                <a:ea typeface="Work Sans Semi-Bold"/>
                <a:cs typeface="Work Sans Semi-Bold"/>
                <a:sym typeface="Work Sans Semi-Bold"/>
              </a:rPr>
              <a:t>Ethical Technology</a:t>
            </a:r>
          </a:p>
        </p:txBody>
      </p:sp>
      <p:grpSp>
        <p:nvGrpSpPr>
          <p:cNvPr name="Group 12" id="12"/>
          <p:cNvGrpSpPr/>
          <p:nvPr/>
        </p:nvGrpSpPr>
        <p:grpSpPr>
          <a:xfrm rot="0">
            <a:off x="6419850" y="3657600"/>
            <a:ext cx="5448300" cy="2828925"/>
            <a:chOff x="0" y="0"/>
            <a:chExt cx="1434943" cy="745067"/>
          </a:xfrm>
        </p:grpSpPr>
        <p:sp>
          <p:nvSpPr>
            <p:cNvPr name="Freeform 13" id="13"/>
            <p:cNvSpPr/>
            <p:nvPr/>
          </p:nvSpPr>
          <p:spPr>
            <a:xfrm flipH="false" flipV="false" rot="0">
              <a:off x="0" y="0"/>
              <a:ext cx="1434943" cy="745067"/>
            </a:xfrm>
            <a:custGeom>
              <a:avLst/>
              <a:gdLst/>
              <a:ahLst/>
              <a:cxnLst/>
              <a:rect r="r" b="b" t="t" l="l"/>
              <a:pathLst>
                <a:path h="745067" w="1434943">
                  <a:moveTo>
                    <a:pt x="56839" y="0"/>
                  </a:moveTo>
                  <a:lnTo>
                    <a:pt x="1378104" y="0"/>
                  </a:lnTo>
                  <a:cubicBezTo>
                    <a:pt x="1409495" y="0"/>
                    <a:pt x="1434943" y="25448"/>
                    <a:pt x="1434943" y="56839"/>
                  </a:cubicBezTo>
                  <a:lnTo>
                    <a:pt x="1434943" y="688228"/>
                  </a:lnTo>
                  <a:cubicBezTo>
                    <a:pt x="1434943" y="719619"/>
                    <a:pt x="1409495" y="745067"/>
                    <a:pt x="1378104" y="745067"/>
                  </a:cubicBezTo>
                  <a:lnTo>
                    <a:pt x="56839" y="745067"/>
                  </a:lnTo>
                  <a:cubicBezTo>
                    <a:pt x="25448" y="745067"/>
                    <a:pt x="0" y="719619"/>
                    <a:pt x="0" y="688228"/>
                  </a:cubicBezTo>
                  <a:lnTo>
                    <a:pt x="0" y="56839"/>
                  </a:lnTo>
                  <a:cubicBezTo>
                    <a:pt x="0" y="25448"/>
                    <a:pt x="25448" y="0"/>
                    <a:pt x="56839" y="0"/>
                  </a:cubicBezTo>
                  <a:close/>
                </a:path>
              </a:pathLst>
            </a:custGeom>
            <a:solidFill>
              <a:srgbClr val="162447"/>
            </a:solidFill>
          </p:spPr>
        </p:sp>
        <p:sp>
          <p:nvSpPr>
            <p:cNvPr name="TextBox 14" id="14"/>
            <p:cNvSpPr txBox="true"/>
            <p:nvPr/>
          </p:nvSpPr>
          <p:spPr>
            <a:xfrm>
              <a:off x="0" y="-57150"/>
              <a:ext cx="1434943" cy="802217"/>
            </a:xfrm>
            <a:prstGeom prst="rect">
              <a:avLst/>
            </a:prstGeom>
          </p:spPr>
          <p:txBody>
            <a:bodyPr anchor="ctr" rtlCol="false" tIns="50800" lIns="50800" bIns="50800" rIns="50800"/>
            <a:lstStyle/>
            <a:p>
              <a:pPr algn="ctr">
                <a:lnSpc>
                  <a:spcPts val="3359"/>
                </a:lnSpc>
              </a:pPr>
            </a:p>
          </p:txBody>
        </p:sp>
      </p:grpSp>
      <p:grpSp>
        <p:nvGrpSpPr>
          <p:cNvPr name="Group 15" id="15"/>
          <p:cNvGrpSpPr/>
          <p:nvPr/>
        </p:nvGrpSpPr>
        <p:grpSpPr>
          <a:xfrm rot="0">
            <a:off x="6419850" y="6791325"/>
            <a:ext cx="5448300" cy="2828925"/>
            <a:chOff x="0" y="0"/>
            <a:chExt cx="1434943" cy="745067"/>
          </a:xfrm>
        </p:grpSpPr>
        <p:sp>
          <p:nvSpPr>
            <p:cNvPr name="Freeform 16" id="16"/>
            <p:cNvSpPr/>
            <p:nvPr/>
          </p:nvSpPr>
          <p:spPr>
            <a:xfrm flipH="false" flipV="false" rot="0">
              <a:off x="0" y="0"/>
              <a:ext cx="1434943" cy="745067"/>
            </a:xfrm>
            <a:custGeom>
              <a:avLst/>
              <a:gdLst/>
              <a:ahLst/>
              <a:cxnLst/>
              <a:rect r="r" b="b" t="t" l="l"/>
              <a:pathLst>
                <a:path h="745067" w="1434943">
                  <a:moveTo>
                    <a:pt x="56839" y="0"/>
                  </a:moveTo>
                  <a:lnTo>
                    <a:pt x="1378104" y="0"/>
                  </a:lnTo>
                  <a:cubicBezTo>
                    <a:pt x="1409495" y="0"/>
                    <a:pt x="1434943" y="25448"/>
                    <a:pt x="1434943" y="56839"/>
                  </a:cubicBezTo>
                  <a:lnTo>
                    <a:pt x="1434943" y="688228"/>
                  </a:lnTo>
                  <a:cubicBezTo>
                    <a:pt x="1434943" y="719619"/>
                    <a:pt x="1409495" y="745067"/>
                    <a:pt x="1378104" y="745067"/>
                  </a:cubicBezTo>
                  <a:lnTo>
                    <a:pt x="56839" y="745067"/>
                  </a:lnTo>
                  <a:cubicBezTo>
                    <a:pt x="25448" y="745067"/>
                    <a:pt x="0" y="719619"/>
                    <a:pt x="0" y="688228"/>
                  </a:cubicBezTo>
                  <a:lnTo>
                    <a:pt x="0" y="56839"/>
                  </a:lnTo>
                  <a:cubicBezTo>
                    <a:pt x="0" y="25448"/>
                    <a:pt x="25448" y="0"/>
                    <a:pt x="56839" y="0"/>
                  </a:cubicBezTo>
                  <a:close/>
                </a:path>
              </a:pathLst>
            </a:custGeom>
            <a:solidFill>
              <a:srgbClr val="162447"/>
            </a:solidFill>
          </p:spPr>
        </p:sp>
        <p:sp>
          <p:nvSpPr>
            <p:cNvPr name="TextBox 17" id="17"/>
            <p:cNvSpPr txBox="true"/>
            <p:nvPr/>
          </p:nvSpPr>
          <p:spPr>
            <a:xfrm>
              <a:off x="0" y="-57150"/>
              <a:ext cx="1434943" cy="802217"/>
            </a:xfrm>
            <a:prstGeom prst="rect">
              <a:avLst/>
            </a:prstGeom>
          </p:spPr>
          <p:txBody>
            <a:bodyPr anchor="ctr" rtlCol="false" tIns="50800" lIns="50800" bIns="50800" rIns="50800"/>
            <a:lstStyle/>
            <a:p>
              <a:pPr algn="ctr">
                <a:lnSpc>
                  <a:spcPts val="3359"/>
                </a:lnSpc>
              </a:pPr>
            </a:p>
          </p:txBody>
        </p:sp>
      </p:grpSp>
      <p:grpSp>
        <p:nvGrpSpPr>
          <p:cNvPr name="Group 18" id="18"/>
          <p:cNvGrpSpPr/>
          <p:nvPr/>
        </p:nvGrpSpPr>
        <p:grpSpPr>
          <a:xfrm rot="0">
            <a:off x="7858125" y="4248150"/>
            <a:ext cx="3530082" cy="1576493"/>
            <a:chOff x="0" y="0"/>
            <a:chExt cx="4706777" cy="2101990"/>
          </a:xfrm>
        </p:grpSpPr>
        <p:sp>
          <p:nvSpPr>
            <p:cNvPr name="TextBox 19" id="19"/>
            <p:cNvSpPr txBox="true"/>
            <p:nvPr/>
          </p:nvSpPr>
          <p:spPr>
            <a:xfrm rot="0">
              <a:off x="0" y="-9525"/>
              <a:ext cx="4706777" cy="1203325"/>
            </a:xfrm>
            <a:prstGeom prst="rect">
              <a:avLst/>
            </a:prstGeom>
          </p:spPr>
          <p:txBody>
            <a:bodyPr anchor="t" rtlCol="false" tIns="0" lIns="0" bIns="0" rIns="0">
              <a:spAutoFit/>
            </a:bodyPr>
            <a:lstStyle/>
            <a:p>
              <a:pPr algn="l" marL="0" indent="0" lvl="0">
                <a:lnSpc>
                  <a:spcPts val="3554"/>
                </a:lnSpc>
                <a:spcBef>
                  <a:spcPct val="0"/>
                </a:spcBef>
              </a:pPr>
              <a:r>
                <a:rPr lang="en-US" b="true" sz="2962" spc="-162" strike="noStrike" u="none">
                  <a:solidFill>
                    <a:srgbClr val="F0F0F0"/>
                  </a:solidFill>
                  <a:latin typeface="Work Sans Semi-Bold"/>
                  <a:ea typeface="Work Sans Semi-Bold"/>
                  <a:cs typeface="Work Sans Semi-Bold"/>
                  <a:sym typeface="Work Sans Semi-Bold"/>
                </a:rPr>
                <a:t>Automation with training pathways</a:t>
              </a:r>
            </a:p>
          </p:txBody>
        </p:sp>
        <p:sp>
          <p:nvSpPr>
            <p:cNvPr name="TextBox 20" id="20"/>
            <p:cNvSpPr txBox="true"/>
            <p:nvPr/>
          </p:nvSpPr>
          <p:spPr>
            <a:xfrm rot="0">
              <a:off x="0" y="1432065"/>
              <a:ext cx="4706777" cy="669925"/>
            </a:xfrm>
            <a:prstGeom prst="rect">
              <a:avLst/>
            </a:prstGeom>
          </p:spPr>
          <p:txBody>
            <a:bodyPr anchor="t" rtlCol="false" tIns="0" lIns="0" bIns="0" rIns="0">
              <a:spAutoFit/>
            </a:bodyPr>
            <a:lstStyle/>
            <a:p>
              <a:pPr algn="l" marL="0" indent="0" lvl="0">
                <a:lnSpc>
                  <a:spcPts val="1952"/>
                </a:lnSpc>
              </a:pPr>
              <a:r>
                <a:rPr lang="en-US" sz="1627" spc="-89">
                  <a:solidFill>
                    <a:srgbClr val="F0F0F0"/>
                  </a:solidFill>
                  <a:latin typeface="Work Sans"/>
                  <a:ea typeface="Work Sans"/>
                  <a:cs typeface="Work Sans"/>
                  <a:sym typeface="Work Sans"/>
                </a:rPr>
                <a:t>Workers should receive training to adapt to new roles.</a:t>
              </a:r>
            </a:p>
          </p:txBody>
        </p:sp>
      </p:grpSp>
      <p:grpSp>
        <p:nvGrpSpPr>
          <p:cNvPr name="Group 21" id="21"/>
          <p:cNvGrpSpPr/>
          <p:nvPr/>
        </p:nvGrpSpPr>
        <p:grpSpPr>
          <a:xfrm rot="0">
            <a:off x="7858125" y="7381875"/>
            <a:ext cx="3530082" cy="1576493"/>
            <a:chOff x="0" y="0"/>
            <a:chExt cx="4706777" cy="2101990"/>
          </a:xfrm>
        </p:grpSpPr>
        <p:sp>
          <p:nvSpPr>
            <p:cNvPr name="TextBox 22" id="22"/>
            <p:cNvSpPr txBox="true"/>
            <p:nvPr/>
          </p:nvSpPr>
          <p:spPr>
            <a:xfrm rot="0">
              <a:off x="0" y="-9525"/>
              <a:ext cx="4706777" cy="1203325"/>
            </a:xfrm>
            <a:prstGeom prst="rect">
              <a:avLst/>
            </a:prstGeom>
          </p:spPr>
          <p:txBody>
            <a:bodyPr anchor="t" rtlCol="false" tIns="0" lIns="0" bIns="0" rIns="0">
              <a:spAutoFit/>
            </a:bodyPr>
            <a:lstStyle/>
            <a:p>
              <a:pPr algn="l" marL="0" indent="0" lvl="0">
                <a:lnSpc>
                  <a:spcPts val="3554"/>
                </a:lnSpc>
                <a:spcBef>
                  <a:spcPct val="0"/>
                </a:spcBef>
              </a:pPr>
              <a:r>
                <a:rPr lang="en-US" b="true" sz="2962" spc="-162" strike="noStrike" u="none">
                  <a:solidFill>
                    <a:srgbClr val="F0F0F0"/>
                  </a:solidFill>
                  <a:latin typeface="Work Sans Semi-Bold"/>
                  <a:ea typeface="Work Sans Semi-Bold"/>
                  <a:cs typeface="Work Sans Semi-Bold"/>
                  <a:sym typeface="Work Sans Semi-Bold"/>
                </a:rPr>
                <a:t>Fair distribution of gains</a:t>
              </a:r>
            </a:p>
          </p:txBody>
        </p:sp>
        <p:sp>
          <p:nvSpPr>
            <p:cNvPr name="TextBox 23" id="23"/>
            <p:cNvSpPr txBox="true"/>
            <p:nvPr/>
          </p:nvSpPr>
          <p:spPr>
            <a:xfrm rot="0">
              <a:off x="0" y="1432065"/>
              <a:ext cx="4706777" cy="669925"/>
            </a:xfrm>
            <a:prstGeom prst="rect">
              <a:avLst/>
            </a:prstGeom>
          </p:spPr>
          <p:txBody>
            <a:bodyPr anchor="t" rtlCol="false" tIns="0" lIns="0" bIns="0" rIns="0">
              <a:spAutoFit/>
            </a:bodyPr>
            <a:lstStyle/>
            <a:p>
              <a:pPr algn="l" marL="0" indent="0" lvl="0">
                <a:lnSpc>
                  <a:spcPts val="1952"/>
                </a:lnSpc>
              </a:pPr>
              <a:r>
                <a:rPr lang="en-US" sz="1627" spc="-89">
                  <a:solidFill>
                    <a:srgbClr val="F0F0F0"/>
                  </a:solidFill>
                  <a:latin typeface="Work Sans"/>
                  <a:ea typeface="Work Sans"/>
                  <a:cs typeface="Work Sans"/>
                  <a:sym typeface="Work Sans"/>
                </a:rPr>
                <a:t>Everyone should benefit from increased productivity and innovation.</a:t>
              </a:r>
            </a:p>
          </p:txBody>
        </p:sp>
      </p:grpSp>
      <p:sp>
        <p:nvSpPr>
          <p:cNvPr name="Freeform 24" id="24"/>
          <p:cNvSpPr/>
          <p:nvPr/>
        </p:nvSpPr>
        <p:spPr>
          <a:xfrm flipH="false" flipV="false" rot="0">
            <a:off x="7092791" y="4248150"/>
            <a:ext cx="460534" cy="460534"/>
          </a:xfrm>
          <a:custGeom>
            <a:avLst/>
            <a:gdLst/>
            <a:ahLst/>
            <a:cxnLst/>
            <a:rect r="r" b="b" t="t" l="l"/>
            <a:pathLst>
              <a:path h="460534" w="460534">
                <a:moveTo>
                  <a:pt x="0" y="0"/>
                </a:moveTo>
                <a:lnTo>
                  <a:pt x="460534" y="0"/>
                </a:lnTo>
                <a:lnTo>
                  <a:pt x="460534" y="460534"/>
                </a:lnTo>
                <a:lnTo>
                  <a:pt x="0" y="46053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25" id="25"/>
          <p:cNvSpPr/>
          <p:nvPr/>
        </p:nvSpPr>
        <p:spPr>
          <a:xfrm flipH="false" flipV="false" rot="0">
            <a:off x="7092791" y="7381875"/>
            <a:ext cx="460534" cy="460534"/>
          </a:xfrm>
          <a:custGeom>
            <a:avLst/>
            <a:gdLst/>
            <a:ahLst/>
            <a:cxnLst/>
            <a:rect r="r" b="b" t="t" l="l"/>
            <a:pathLst>
              <a:path h="460534" w="460534">
                <a:moveTo>
                  <a:pt x="0" y="0"/>
                </a:moveTo>
                <a:lnTo>
                  <a:pt x="460534" y="0"/>
                </a:lnTo>
                <a:lnTo>
                  <a:pt x="460534" y="460534"/>
                </a:lnTo>
                <a:lnTo>
                  <a:pt x="0" y="46053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26" id="26"/>
          <p:cNvGrpSpPr/>
          <p:nvPr/>
        </p:nvGrpSpPr>
        <p:grpSpPr>
          <a:xfrm rot="0">
            <a:off x="12172950" y="3657600"/>
            <a:ext cx="5448300" cy="2828925"/>
            <a:chOff x="0" y="0"/>
            <a:chExt cx="1434943" cy="745067"/>
          </a:xfrm>
        </p:grpSpPr>
        <p:sp>
          <p:nvSpPr>
            <p:cNvPr name="Freeform 27" id="27"/>
            <p:cNvSpPr/>
            <p:nvPr/>
          </p:nvSpPr>
          <p:spPr>
            <a:xfrm flipH="false" flipV="false" rot="0">
              <a:off x="0" y="0"/>
              <a:ext cx="1434943" cy="745067"/>
            </a:xfrm>
            <a:custGeom>
              <a:avLst/>
              <a:gdLst/>
              <a:ahLst/>
              <a:cxnLst/>
              <a:rect r="r" b="b" t="t" l="l"/>
              <a:pathLst>
                <a:path h="745067" w="1434943">
                  <a:moveTo>
                    <a:pt x="56839" y="0"/>
                  </a:moveTo>
                  <a:lnTo>
                    <a:pt x="1378104" y="0"/>
                  </a:lnTo>
                  <a:cubicBezTo>
                    <a:pt x="1409495" y="0"/>
                    <a:pt x="1434943" y="25448"/>
                    <a:pt x="1434943" y="56839"/>
                  </a:cubicBezTo>
                  <a:lnTo>
                    <a:pt x="1434943" y="688228"/>
                  </a:lnTo>
                  <a:cubicBezTo>
                    <a:pt x="1434943" y="719619"/>
                    <a:pt x="1409495" y="745067"/>
                    <a:pt x="1378104" y="745067"/>
                  </a:cubicBezTo>
                  <a:lnTo>
                    <a:pt x="56839" y="745067"/>
                  </a:lnTo>
                  <a:cubicBezTo>
                    <a:pt x="25448" y="745067"/>
                    <a:pt x="0" y="719619"/>
                    <a:pt x="0" y="688228"/>
                  </a:cubicBezTo>
                  <a:lnTo>
                    <a:pt x="0" y="56839"/>
                  </a:lnTo>
                  <a:cubicBezTo>
                    <a:pt x="0" y="25448"/>
                    <a:pt x="25448" y="0"/>
                    <a:pt x="56839" y="0"/>
                  </a:cubicBezTo>
                  <a:close/>
                </a:path>
              </a:pathLst>
            </a:custGeom>
            <a:solidFill>
              <a:srgbClr val="162447"/>
            </a:solidFill>
          </p:spPr>
        </p:sp>
        <p:sp>
          <p:nvSpPr>
            <p:cNvPr name="TextBox 28" id="28"/>
            <p:cNvSpPr txBox="true"/>
            <p:nvPr/>
          </p:nvSpPr>
          <p:spPr>
            <a:xfrm>
              <a:off x="0" y="-57150"/>
              <a:ext cx="1434943" cy="802217"/>
            </a:xfrm>
            <a:prstGeom prst="rect">
              <a:avLst/>
            </a:prstGeom>
          </p:spPr>
          <p:txBody>
            <a:bodyPr anchor="ctr" rtlCol="false" tIns="50800" lIns="50800" bIns="50800" rIns="50800"/>
            <a:lstStyle/>
            <a:p>
              <a:pPr algn="ctr">
                <a:lnSpc>
                  <a:spcPts val="3359"/>
                </a:lnSpc>
              </a:pPr>
            </a:p>
          </p:txBody>
        </p:sp>
      </p:grpSp>
      <p:grpSp>
        <p:nvGrpSpPr>
          <p:cNvPr name="Group 29" id="29"/>
          <p:cNvGrpSpPr/>
          <p:nvPr/>
        </p:nvGrpSpPr>
        <p:grpSpPr>
          <a:xfrm rot="0">
            <a:off x="12172950" y="6791325"/>
            <a:ext cx="5448300" cy="2828925"/>
            <a:chOff x="0" y="0"/>
            <a:chExt cx="1434943" cy="745067"/>
          </a:xfrm>
        </p:grpSpPr>
        <p:sp>
          <p:nvSpPr>
            <p:cNvPr name="Freeform 30" id="30"/>
            <p:cNvSpPr/>
            <p:nvPr/>
          </p:nvSpPr>
          <p:spPr>
            <a:xfrm flipH="false" flipV="false" rot="0">
              <a:off x="0" y="0"/>
              <a:ext cx="1434943" cy="745067"/>
            </a:xfrm>
            <a:custGeom>
              <a:avLst/>
              <a:gdLst/>
              <a:ahLst/>
              <a:cxnLst/>
              <a:rect r="r" b="b" t="t" l="l"/>
              <a:pathLst>
                <a:path h="745067" w="1434943">
                  <a:moveTo>
                    <a:pt x="56839" y="0"/>
                  </a:moveTo>
                  <a:lnTo>
                    <a:pt x="1378104" y="0"/>
                  </a:lnTo>
                  <a:cubicBezTo>
                    <a:pt x="1409495" y="0"/>
                    <a:pt x="1434943" y="25448"/>
                    <a:pt x="1434943" y="56839"/>
                  </a:cubicBezTo>
                  <a:lnTo>
                    <a:pt x="1434943" y="688228"/>
                  </a:lnTo>
                  <a:cubicBezTo>
                    <a:pt x="1434943" y="719619"/>
                    <a:pt x="1409495" y="745067"/>
                    <a:pt x="1378104" y="745067"/>
                  </a:cubicBezTo>
                  <a:lnTo>
                    <a:pt x="56839" y="745067"/>
                  </a:lnTo>
                  <a:cubicBezTo>
                    <a:pt x="25448" y="745067"/>
                    <a:pt x="0" y="719619"/>
                    <a:pt x="0" y="688228"/>
                  </a:cubicBezTo>
                  <a:lnTo>
                    <a:pt x="0" y="56839"/>
                  </a:lnTo>
                  <a:cubicBezTo>
                    <a:pt x="0" y="25448"/>
                    <a:pt x="25448" y="0"/>
                    <a:pt x="56839" y="0"/>
                  </a:cubicBezTo>
                  <a:close/>
                </a:path>
              </a:pathLst>
            </a:custGeom>
            <a:solidFill>
              <a:srgbClr val="162447"/>
            </a:solidFill>
          </p:spPr>
        </p:sp>
        <p:sp>
          <p:nvSpPr>
            <p:cNvPr name="TextBox 31" id="31"/>
            <p:cNvSpPr txBox="true"/>
            <p:nvPr/>
          </p:nvSpPr>
          <p:spPr>
            <a:xfrm>
              <a:off x="0" y="-57150"/>
              <a:ext cx="1434943" cy="802217"/>
            </a:xfrm>
            <a:prstGeom prst="rect">
              <a:avLst/>
            </a:prstGeom>
          </p:spPr>
          <p:txBody>
            <a:bodyPr anchor="ctr" rtlCol="false" tIns="50800" lIns="50800" bIns="50800" rIns="50800"/>
            <a:lstStyle/>
            <a:p>
              <a:pPr algn="ctr">
                <a:lnSpc>
                  <a:spcPts val="3359"/>
                </a:lnSpc>
              </a:pPr>
            </a:p>
          </p:txBody>
        </p:sp>
      </p:grpSp>
      <p:grpSp>
        <p:nvGrpSpPr>
          <p:cNvPr name="Group 32" id="32"/>
          <p:cNvGrpSpPr/>
          <p:nvPr/>
        </p:nvGrpSpPr>
        <p:grpSpPr>
          <a:xfrm rot="0">
            <a:off x="13611225" y="4248150"/>
            <a:ext cx="3405249" cy="1576493"/>
            <a:chOff x="0" y="0"/>
            <a:chExt cx="4540332" cy="2101990"/>
          </a:xfrm>
        </p:grpSpPr>
        <p:sp>
          <p:nvSpPr>
            <p:cNvPr name="TextBox 33" id="33"/>
            <p:cNvSpPr txBox="true"/>
            <p:nvPr/>
          </p:nvSpPr>
          <p:spPr>
            <a:xfrm rot="0">
              <a:off x="0" y="-9525"/>
              <a:ext cx="4540332" cy="1203325"/>
            </a:xfrm>
            <a:prstGeom prst="rect">
              <a:avLst/>
            </a:prstGeom>
          </p:spPr>
          <p:txBody>
            <a:bodyPr anchor="t" rtlCol="false" tIns="0" lIns="0" bIns="0" rIns="0">
              <a:spAutoFit/>
            </a:bodyPr>
            <a:lstStyle/>
            <a:p>
              <a:pPr algn="l" marL="0" indent="0" lvl="0">
                <a:lnSpc>
                  <a:spcPts val="3554"/>
                </a:lnSpc>
                <a:spcBef>
                  <a:spcPct val="0"/>
                </a:spcBef>
              </a:pPr>
              <a:r>
                <a:rPr lang="en-US" b="true" sz="2962" spc="-162" strike="noStrike" u="none">
                  <a:solidFill>
                    <a:srgbClr val="F0F0F0"/>
                  </a:solidFill>
                  <a:latin typeface="Work Sans Semi-Bold"/>
                  <a:ea typeface="Work Sans Semi-Bold"/>
                  <a:cs typeface="Work Sans Semi-Bold"/>
                  <a:sym typeface="Work Sans Semi-Bold"/>
                </a:rPr>
                <a:t>Transparent change processes</a:t>
              </a:r>
            </a:p>
          </p:txBody>
        </p:sp>
        <p:sp>
          <p:nvSpPr>
            <p:cNvPr name="TextBox 34" id="34"/>
            <p:cNvSpPr txBox="true"/>
            <p:nvPr/>
          </p:nvSpPr>
          <p:spPr>
            <a:xfrm rot="0">
              <a:off x="0" y="1432065"/>
              <a:ext cx="4540332" cy="669925"/>
            </a:xfrm>
            <a:prstGeom prst="rect">
              <a:avLst/>
            </a:prstGeom>
          </p:spPr>
          <p:txBody>
            <a:bodyPr anchor="t" rtlCol="false" tIns="0" lIns="0" bIns="0" rIns="0">
              <a:spAutoFit/>
            </a:bodyPr>
            <a:lstStyle/>
            <a:p>
              <a:pPr algn="l" marL="0" indent="0" lvl="0">
                <a:lnSpc>
                  <a:spcPts val="1952"/>
                </a:lnSpc>
              </a:pPr>
              <a:r>
                <a:rPr lang="en-US" sz="1627" spc="-89">
                  <a:solidFill>
                    <a:srgbClr val="F0F0F0"/>
                  </a:solidFill>
                  <a:latin typeface="Work Sans"/>
                  <a:ea typeface="Work Sans"/>
                  <a:cs typeface="Work Sans"/>
                  <a:sym typeface="Work Sans"/>
                </a:rPr>
                <a:t>Clear communication fosters trust and understanding during transitions.</a:t>
              </a:r>
            </a:p>
          </p:txBody>
        </p:sp>
      </p:grpSp>
      <p:grpSp>
        <p:nvGrpSpPr>
          <p:cNvPr name="Group 35" id="35"/>
          <p:cNvGrpSpPr/>
          <p:nvPr/>
        </p:nvGrpSpPr>
        <p:grpSpPr>
          <a:xfrm rot="0">
            <a:off x="13611225" y="7381875"/>
            <a:ext cx="3405249" cy="1576493"/>
            <a:chOff x="0" y="0"/>
            <a:chExt cx="4540332" cy="2101990"/>
          </a:xfrm>
        </p:grpSpPr>
        <p:sp>
          <p:nvSpPr>
            <p:cNvPr name="TextBox 36" id="36"/>
            <p:cNvSpPr txBox="true"/>
            <p:nvPr/>
          </p:nvSpPr>
          <p:spPr>
            <a:xfrm rot="0">
              <a:off x="0" y="-9525"/>
              <a:ext cx="4540332" cy="1203325"/>
            </a:xfrm>
            <a:prstGeom prst="rect">
              <a:avLst/>
            </a:prstGeom>
          </p:spPr>
          <p:txBody>
            <a:bodyPr anchor="t" rtlCol="false" tIns="0" lIns="0" bIns="0" rIns="0">
              <a:spAutoFit/>
            </a:bodyPr>
            <a:lstStyle/>
            <a:p>
              <a:pPr algn="l" marL="0" indent="0" lvl="0">
                <a:lnSpc>
                  <a:spcPts val="3554"/>
                </a:lnSpc>
                <a:spcBef>
                  <a:spcPct val="0"/>
                </a:spcBef>
              </a:pPr>
              <a:r>
                <a:rPr lang="en-US" b="true" sz="2962" spc="-162" strike="noStrike" u="none">
                  <a:solidFill>
                    <a:srgbClr val="F0F0F0"/>
                  </a:solidFill>
                  <a:latin typeface="Work Sans Semi-Bold"/>
                  <a:ea typeface="Work Sans Semi-Bold"/>
                  <a:cs typeface="Work Sans Semi-Bold"/>
                  <a:sym typeface="Work Sans Semi-Bold"/>
                </a:rPr>
                <a:t>Upholding ethical standards</a:t>
              </a:r>
            </a:p>
          </p:txBody>
        </p:sp>
        <p:sp>
          <p:nvSpPr>
            <p:cNvPr name="TextBox 37" id="37"/>
            <p:cNvSpPr txBox="true"/>
            <p:nvPr/>
          </p:nvSpPr>
          <p:spPr>
            <a:xfrm rot="0">
              <a:off x="0" y="1432065"/>
              <a:ext cx="4540332" cy="669925"/>
            </a:xfrm>
            <a:prstGeom prst="rect">
              <a:avLst/>
            </a:prstGeom>
          </p:spPr>
          <p:txBody>
            <a:bodyPr anchor="t" rtlCol="false" tIns="0" lIns="0" bIns="0" rIns="0">
              <a:spAutoFit/>
            </a:bodyPr>
            <a:lstStyle/>
            <a:p>
              <a:pPr algn="l" marL="0" indent="0" lvl="0">
                <a:lnSpc>
                  <a:spcPts val="1952"/>
                </a:lnSpc>
              </a:pPr>
              <a:r>
                <a:rPr lang="en-US" sz="1627" spc="-89">
                  <a:solidFill>
                    <a:srgbClr val="F0F0F0"/>
                  </a:solidFill>
                  <a:latin typeface="Work Sans"/>
                  <a:ea typeface="Work Sans"/>
                  <a:cs typeface="Work Sans"/>
                  <a:sym typeface="Work Sans"/>
                </a:rPr>
                <a:t>Organizations must prioritize fairness and responsibility in implementation.</a:t>
              </a:r>
            </a:p>
          </p:txBody>
        </p:sp>
      </p:grpSp>
      <p:sp>
        <p:nvSpPr>
          <p:cNvPr name="Freeform 38" id="38"/>
          <p:cNvSpPr/>
          <p:nvPr/>
        </p:nvSpPr>
        <p:spPr>
          <a:xfrm flipH="false" flipV="false" rot="0">
            <a:off x="12825820" y="4248150"/>
            <a:ext cx="460534" cy="460534"/>
          </a:xfrm>
          <a:custGeom>
            <a:avLst/>
            <a:gdLst/>
            <a:ahLst/>
            <a:cxnLst/>
            <a:rect r="r" b="b" t="t" l="l"/>
            <a:pathLst>
              <a:path h="460534" w="460534">
                <a:moveTo>
                  <a:pt x="0" y="0"/>
                </a:moveTo>
                <a:lnTo>
                  <a:pt x="460534" y="0"/>
                </a:lnTo>
                <a:lnTo>
                  <a:pt x="460534" y="460534"/>
                </a:lnTo>
                <a:lnTo>
                  <a:pt x="0" y="46053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9" id="39"/>
          <p:cNvSpPr/>
          <p:nvPr/>
        </p:nvSpPr>
        <p:spPr>
          <a:xfrm flipH="false" flipV="false" rot="0">
            <a:off x="12825820" y="7381875"/>
            <a:ext cx="460534" cy="460534"/>
          </a:xfrm>
          <a:custGeom>
            <a:avLst/>
            <a:gdLst/>
            <a:ahLst/>
            <a:cxnLst/>
            <a:rect r="r" b="b" t="t" l="l"/>
            <a:pathLst>
              <a:path h="460534" w="460534">
                <a:moveTo>
                  <a:pt x="0" y="0"/>
                </a:moveTo>
                <a:lnTo>
                  <a:pt x="460534" y="0"/>
                </a:lnTo>
                <a:lnTo>
                  <a:pt x="460534" y="460534"/>
                </a:lnTo>
                <a:lnTo>
                  <a:pt x="0" y="46053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1A1A2E"/>
        </a:solidFill>
      </p:bgPr>
    </p:bg>
    <p:spTree>
      <p:nvGrpSpPr>
        <p:cNvPr id="1" name=""/>
        <p:cNvGrpSpPr/>
        <p:nvPr/>
      </p:nvGrpSpPr>
      <p:grpSpPr>
        <a:xfrm>
          <a:off x="0" y="0"/>
          <a:ext cx="0" cy="0"/>
          <a:chOff x="0" y="0"/>
          <a:chExt cx="0" cy="0"/>
        </a:xfrm>
      </p:grpSpPr>
      <p:grpSp>
        <p:nvGrpSpPr>
          <p:cNvPr name="Group 2" id="2"/>
          <p:cNvGrpSpPr/>
          <p:nvPr/>
        </p:nvGrpSpPr>
        <p:grpSpPr>
          <a:xfrm rot="0">
            <a:off x="666750" y="666750"/>
            <a:ext cx="16954500" cy="8953500"/>
            <a:chOff x="0" y="0"/>
            <a:chExt cx="3299803" cy="1742593"/>
          </a:xfrm>
        </p:grpSpPr>
        <p:sp>
          <p:nvSpPr>
            <p:cNvPr name="Freeform 3" id="3"/>
            <p:cNvSpPr/>
            <p:nvPr/>
          </p:nvSpPr>
          <p:spPr>
            <a:xfrm flipH="false" flipV="false" rot="0">
              <a:off x="0" y="0"/>
              <a:ext cx="3299803" cy="1742587"/>
            </a:xfrm>
            <a:custGeom>
              <a:avLst/>
              <a:gdLst/>
              <a:ahLst/>
              <a:cxnLst/>
              <a:rect r="r" b="b" t="t" l="l"/>
              <a:pathLst>
                <a:path h="1742587" w="3299803">
                  <a:moveTo>
                    <a:pt x="965120" y="1606277"/>
                  </a:moveTo>
                  <a:cubicBezTo>
                    <a:pt x="983327" y="1585924"/>
                    <a:pt x="1009342" y="1574291"/>
                    <a:pt x="1036650" y="1574291"/>
                  </a:cubicBezTo>
                  <a:lnTo>
                    <a:pt x="3213538" y="1574626"/>
                  </a:lnTo>
                  <a:cubicBezTo>
                    <a:pt x="3236413" y="1574639"/>
                    <a:pt x="3258355" y="1565561"/>
                    <a:pt x="3274534" y="1549390"/>
                  </a:cubicBezTo>
                  <a:cubicBezTo>
                    <a:pt x="3290713" y="1533220"/>
                    <a:pt x="3299803" y="1511283"/>
                    <a:pt x="3299803" y="1488408"/>
                  </a:cubicBezTo>
                  <a:lnTo>
                    <a:pt x="3299803" y="86219"/>
                  </a:lnTo>
                  <a:cubicBezTo>
                    <a:pt x="3299803" y="63352"/>
                    <a:pt x="3290719" y="41422"/>
                    <a:pt x="3274550" y="25253"/>
                  </a:cubicBezTo>
                  <a:cubicBezTo>
                    <a:pt x="3258381" y="9084"/>
                    <a:pt x="3236451" y="0"/>
                    <a:pt x="3213584" y="0"/>
                  </a:cubicBezTo>
                  <a:lnTo>
                    <a:pt x="303022" y="0"/>
                  </a:lnTo>
                  <a:cubicBezTo>
                    <a:pt x="278489" y="-1"/>
                    <a:pt x="255117" y="10450"/>
                    <a:pt x="238760" y="28735"/>
                  </a:cubicBezTo>
                  <a:lnTo>
                    <a:pt x="21960" y="271092"/>
                  </a:lnTo>
                  <a:cubicBezTo>
                    <a:pt x="7818" y="286900"/>
                    <a:pt x="0" y="307366"/>
                    <a:pt x="0" y="328576"/>
                  </a:cubicBezTo>
                  <a:lnTo>
                    <a:pt x="0" y="1656375"/>
                  </a:lnTo>
                  <a:cubicBezTo>
                    <a:pt x="4" y="1703990"/>
                    <a:pt x="38604" y="1742587"/>
                    <a:pt x="86219" y="1742587"/>
                  </a:cubicBezTo>
                  <a:lnTo>
                    <a:pt x="804624" y="1742587"/>
                  </a:lnTo>
                  <a:cubicBezTo>
                    <a:pt x="829157" y="1742588"/>
                    <a:pt x="852529" y="1732137"/>
                    <a:pt x="868886" y="1713853"/>
                  </a:cubicBezTo>
                  <a:lnTo>
                    <a:pt x="965120" y="1606277"/>
                  </a:lnTo>
                  <a:close/>
                </a:path>
              </a:pathLst>
            </a:custGeom>
            <a:solidFill>
              <a:srgbClr val="0F3460"/>
            </a:solidFill>
            <a:ln cap="rnd">
              <a:noFill/>
              <a:prstDash val="solid"/>
              <a:round/>
            </a:ln>
          </p:spPr>
        </p:sp>
      </p:grpSp>
      <p:grpSp>
        <p:nvGrpSpPr>
          <p:cNvPr name="Group 4" id="4"/>
          <p:cNvGrpSpPr/>
          <p:nvPr/>
        </p:nvGrpSpPr>
        <p:grpSpPr>
          <a:xfrm rot="0">
            <a:off x="2105025" y="1562100"/>
            <a:ext cx="6886575" cy="3713217"/>
            <a:chOff x="0" y="0"/>
            <a:chExt cx="9182100" cy="4950956"/>
          </a:xfrm>
        </p:grpSpPr>
        <p:sp>
          <p:nvSpPr>
            <p:cNvPr name="TextBox 5" id="5"/>
            <p:cNvSpPr txBox="true"/>
            <p:nvPr/>
          </p:nvSpPr>
          <p:spPr>
            <a:xfrm rot="0">
              <a:off x="0" y="1588631"/>
              <a:ext cx="7264400" cy="3362325"/>
            </a:xfrm>
            <a:prstGeom prst="rect">
              <a:avLst/>
            </a:prstGeom>
          </p:spPr>
          <p:txBody>
            <a:bodyPr anchor="t" rtlCol="false" tIns="0" lIns="0" bIns="0" rIns="0">
              <a:spAutoFit/>
            </a:bodyPr>
            <a:lstStyle/>
            <a:p>
              <a:pPr algn="l" marL="0" indent="0" lvl="0">
                <a:lnSpc>
                  <a:spcPts val="2520"/>
                </a:lnSpc>
              </a:pPr>
              <a:r>
                <a:rPr lang="en-US" sz="2100" spc="-115">
                  <a:solidFill>
                    <a:srgbClr val="F0F0F0"/>
                  </a:solidFill>
                  <a:latin typeface="Work Sans"/>
                  <a:ea typeface="Work Sans"/>
                  <a:cs typeface="Work Sans"/>
                  <a:sym typeface="Work Sans"/>
                </a:rPr>
                <a:t>Integrating diverse strategies fosters a </a:t>
              </a:r>
              <a:r>
                <a:rPr lang="en-US" b="true" sz="2100" spc="-115">
                  <a:solidFill>
                    <a:srgbClr val="F0F0F0"/>
                  </a:solidFill>
                  <a:latin typeface="Work Sans Bold"/>
                  <a:ea typeface="Work Sans Bold"/>
                  <a:cs typeface="Work Sans Bold"/>
                  <a:sym typeface="Work Sans Bold"/>
                </a:rPr>
                <a:t>synergistic approach</a:t>
              </a:r>
              <a:r>
                <a:rPr lang="en-US" sz="2100" spc="-115">
                  <a:solidFill>
                    <a:srgbClr val="F0F0F0"/>
                  </a:solidFill>
                  <a:latin typeface="Work Sans"/>
                  <a:ea typeface="Work Sans"/>
                  <a:cs typeface="Work Sans"/>
                  <a:sym typeface="Work Sans"/>
                </a:rPr>
                <a:t> that enhances mental health, learning, leadership effectiveness, digital wellbeing, and ethical use of technology. This holistic framework positions organisations to thrive, creating resilient cultures that prioritize human connection and innovative solutions for future challenges.</a:t>
              </a:r>
            </a:p>
          </p:txBody>
        </p:sp>
        <p:sp>
          <p:nvSpPr>
            <p:cNvPr name="TextBox 6" id="6"/>
            <p:cNvSpPr txBox="true"/>
            <p:nvPr/>
          </p:nvSpPr>
          <p:spPr>
            <a:xfrm rot="0">
              <a:off x="0" y="133350"/>
              <a:ext cx="9182100" cy="1284817"/>
            </a:xfrm>
            <a:prstGeom prst="rect">
              <a:avLst/>
            </a:prstGeom>
          </p:spPr>
          <p:txBody>
            <a:bodyPr anchor="t" rtlCol="false" tIns="0" lIns="0" bIns="0" rIns="0">
              <a:spAutoFit/>
            </a:bodyPr>
            <a:lstStyle/>
            <a:p>
              <a:pPr algn="l" marL="0" indent="0" lvl="0">
                <a:lnSpc>
                  <a:spcPts val="6999"/>
                </a:lnSpc>
              </a:pPr>
              <a:r>
                <a:rPr lang="en-US" b="true" sz="6999" spc="-384" strike="noStrike" u="none">
                  <a:solidFill>
                    <a:srgbClr val="F0F0F0"/>
                  </a:solidFill>
                  <a:latin typeface="Work Sans Semi-Bold"/>
                  <a:ea typeface="Work Sans Semi-Bold"/>
                  <a:cs typeface="Work Sans Semi-Bold"/>
                  <a:sym typeface="Work Sans Semi-Bold"/>
                </a:rPr>
                <a:t>Integration</a:t>
              </a:r>
            </a:p>
          </p:txBody>
        </p:sp>
      </p:grpSp>
      <p:grpSp>
        <p:nvGrpSpPr>
          <p:cNvPr name="Group 7" id="7"/>
          <p:cNvGrpSpPr/>
          <p:nvPr/>
        </p:nvGrpSpPr>
        <p:grpSpPr>
          <a:xfrm rot="0">
            <a:off x="10312605" y="981075"/>
            <a:ext cx="6946695" cy="7471274"/>
            <a:chOff x="0" y="0"/>
            <a:chExt cx="3482081" cy="3745030"/>
          </a:xfrm>
        </p:grpSpPr>
        <p:sp>
          <p:nvSpPr>
            <p:cNvPr name="Freeform 8" id="8"/>
            <p:cNvSpPr/>
            <p:nvPr/>
          </p:nvSpPr>
          <p:spPr>
            <a:xfrm flipH="false" flipV="false" rot="0">
              <a:off x="54483" y="50038"/>
              <a:ext cx="3372988" cy="3645589"/>
            </a:xfrm>
            <a:custGeom>
              <a:avLst/>
              <a:gdLst/>
              <a:ahLst/>
              <a:cxnLst/>
              <a:rect r="r" b="b" t="t" l="l"/>
              <a:pathLst>
                <a:path h="3645589" w="3372988">
                  <a:moveTo>
                    <a:pt x="3285358" y="3645589"/>
                  </a:moveTo>
                  <a:lnTo>
                    <a:pt x="87757" y="3645589"/>
                  </a:lnTo>
                  <a:cubicBezTo>
                    <a:pt x="39370" y="3645589"/>
                    <a:pt x="0" y="3606346"/>
                    <a:pt x="0" y="3557832"/>
                  </a:cubicBezTo>
                  <a:lnTo>
                    <a:pt x="0" y="87757"/>
                  </a:lnTo>
                  <a:cubicBezTo>
                    <a:pt x="0" y="39370"/>
                    <a:pt x="39243" y="0"/>
                    <a:pt x="87757" y="0"/>
                  </a:cubicBezTo>
                  <a:lnTo>
                    <a:pt x="3285231" y="0"/>
                  </a:lnTo>
                  <a:cubicBezTo>
                    <a:pt x="3333618" y="0"/>
                    <a:pt x="3372988" y="39243"/>
                    <a:pt x="3372988" y="87757"/>
                  </a:cubicBezTo>
                  <a:lnTo>
                    <a:pt x="3372988" y="3557832"/>
                  </a:lnTo>
                  <a:cubicBezTo>
                    <a:pt x="3372988" y="3606219"/>
                    <a:pt x="3333745" y="3645589"/>
                    <a:pt x="3285231" y="3645589"/>
                  </a:cubicBezTo>
                  <a:close/>
                </a:path>
              </a:pathLst>
            </a:custGeom>
            <a:blipFill>
              <a:blip r:embed="rId2"/>
              <a:stretch>
                <a:fillRect l="-528" t="0" r="-528" b="0"/>
              </a:stretch>
            </a:blipFill>
          </p:spPr>
        </p:sp>
        <p:sp>
          <p:nvSpPr>
            <p:cNvPr name="Freeform 9" id="9"/>
            <p:cNvSpPr/>
            <p:nvPr/>
          </p:nvSpPr>
          <p:spPr>
            <a:xfrm flipH="false" flipV="false" rot="0">
              <a:off x="0" y="0"/>
              <a:ext cx="3481954" cy="3744903"/>
            </a:xfrm>
            <a:custGeom>
              <a:avLst/>
              <a:gdLst/>
              <a:ahLst/>
              <a:cxnLst/>
              <a:rect r="r" b="b" t="t" l="l"/>
              <a:pathLst>
                <a:path h="3744903" w="3481954">
                  <a:moveTo>
                    <a:pt x="0" y="91567"/>
                  </a:moveTo>
                  <a:lnTo>
                    <a:pt x="0" y="3653336"/>
                  </a:lnTo>
                  <a:cubicBezTo>
                    <a:pt x="0" y="3703882"/>
                    <a:pt x="41021" y="3744903"/>
                    <a:pt x="91567" y="3744903"/>
                  </a:cubicBezTo>
                  <a:lnTo>
                    <a:pt x="3390387" y="3744903"/>
                  </a:lnTo>
                  <a:cubicBezTo>
                    <a:pt x="3440933" y="3744903"/>
                    <a:pt x="3481954" y="3703882"/>
                    <a:pt x="3481954" y="3653336"/>
                  </a:cubicBezTo>
                  <a:lnTo>
                    <a:pt x="3481954" y="91567"/>
                  </a:lnTo>
                  <a:cubicBezTo>
                    <a:pt x="3481954" y="41021"/>
                    <a:pt x="3440933" y="0"/>
                    <a:pt x="3390387" y="0"/>
                  </a:cubicBezTo>
                  <a:lnTo>
                    <a:pt x="91567" y="0"/>
                  </a:lnTo>
                  <a:cubicBezTo>
                    <a:pt x="41021" y="0"/>
                    <a:pt x="0" y="41021"/>
                    <a:pt x="0" y="91567"/>
                  </a:cubicBezTo>
                  <a:close/>
                  <a:moveTo>
                    <a:pt x="2640198" y="331724"/>
                  </a:moveTo>
                  <a:lnTo>
                    <a:pt x="3299328" y="331724"/>
                  </a:lnTo>
                  <a:cubicBezTo>
                    <a:pt x="3349874" y="331724"/>
                    <a:pt x="3390895" y="372745"/>
                    <a:pt x="3390895" y="423291"/>
                  </a:cubicBezTo>
                  <a:lnTo>
                    <a:pt x="3390895" y="3562277"/>
                  </a:lnTo>
                  <a:cubicBezTo>
                    <a:pt x="3390895" y="3612823"/>
                    <a:pt x="3349874" y="3653844"/>
                    <a:pt x="3299328" y="3653844"/>
                  </a:cubicBezTo>
                  <a:lnTo>
                    <a:pt x="182753" y="3653844"/>
                  </a:lnTo>
                  <a:cubicBezTo>
                    <a:pt x="132207" y="3653844"/>
                    <a:pt x="91186" y="3612823"/>
                    <a:pt x="91186" y="3562277"/>
                  </a:cubicBezTo>
                  <a:lnTo>
                    <a:pt x="91186" y="182753"/>
                  </a:lnTo>
                  <a:cubicBezTo>
                    <a:pt x="91186" y="132207"/>
                    <a:pt x="132207" y="91186"/>
                    <a:pt x="182753" y="91186"/>
                  </a:cubicBezTo>
                  <a:lnTo>
                    <a:pt x="2343145" y="91186"/>
                  </a:lnTo>
                  <a:cubicBezTo>
                    <a:pt x="2369180" y="91186"/>
                    <a:pt x="2394072" y="102235"/>
                    <a:pt x="2411471" y="121666"/>
                  </a:cubicBezTo>
                  <a:lnTo>
                    <a:pt x="2572126" y="301244"/>
                  </a:lnTo>
                  <a:cubicBezTo>
                    <a:pt x="2589525" y="320675"/>
                    <a:pt x="2614290" y="331724"/>
                    <a:pt x="2640452" y="331724"/>
                  </a:cubicBezTo>
                  <a:lnTo>
                    <a:pt x="2640198" y="331724"/>
                  </a:lnTo>
                  <a:close/>
                </a:path>
              </a:pathLst>
            </a:custGeom>
            <a:solidFill>
              <a:srgbClr val="F0F0F0"/>
            </a:solidFill>
          </p:spPr>
        </p:sp>
      </p:gr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162447"/>
        </a:solidFill>
      </p:bgPr>
    </p:bg>
    <p:spTree>
      <p:nvGrpSpPr>
        <p:cNvPr id="1" name=""/>
        <p:cNvGrpSpPr/>
        <p:nvPr/>
      </p:nvGrpSpPr>
      <p:grpSpPr>
        <a:xfrm>
          <a:off x="0" y="0"/>
          <a:ext cx="0" cy="0"/>
          <a:chOff x="0" y="0"/>
          <a:chExt cx="0" cy="0"/>
        </a:xfrm>
      </p:grpSpPr>
      <p:grpSp>
        <p:nvGrpSpPr>
          <p:cNvPr name="Group 2" id="2"/>
          <p:cNvGrpSpPr/>
          <p:nvPr/>
        </p:nvGrpSpPr>
        <p:grpSpPr>
          <a:xfrm rot="0">
            <a:off x="666750" y="3657600"/>
            <a:ext cx="5448300" cy="5962650"/>
            <a:chOff x="0" y="0"/>
            <a:chExt cx="1434943" cy="1570410"/>
          </a:xfrm>
        </p:grpSpPr>
        <p:sp>
          <p:nvSpPr>
            <p:cNvPr name="Freeform 3" id="3"/>
            <p:cNvSpPr/>
            <p:nvPr/>
          </p:nvSpPr>
          <p:spPr>
            <a:xfrm flipH="false" flipV="false" rot="0">
              <a:off x="0" y="0"/>
              <a:ext cx="1434943" cy="1570410"/>
            </a:xfrm>
            <a:custGeom>
              <a:avLst/>
              <a:gdLst/>
              <a:ahLst/>
              <a:cxnLst/>
              <a:rect r="r" b="b" t="t" l="l"/>
              <a:pathLst>
                <a:path h="1570410" w="1434943">
                  <a:moveTo>
                    <a:pt x="56839" y="0"/>
                  </a:moveTo>
                  <a:lnTo>
                    <a:pt x="1378104" y="0"/>
                  </a:lnTo>
                  <a:cubicBezTo>
                    <a:pt x="1409495" y="0"/>
                    <a:pt x="1434943" y="25448"/>
                    <a:pt x="1434943" y="56839"/>
                  </a:cubicBezTo>
                  <a:lnTo>
                    <a:pt x="1434943" y="1513571"/>
                  </a:lnTo>
                  <a:cubicBezTo>
                    <a:pt x="1434943" y="1544962"/>
                    <a:pt x="1409495" y="1570410"/>
                    <a:pt x="1378104" y="1570410"/>
                  </a:cubicBezTo>
                  <a:lnTo>
                    <a:pt x="56839" y="1570410"/>
                  </a:lnTo>
                  <a:cubicBezTo>
                    <a:pt x="25448" y="1570410"/>
                    <a:pt x="0" y="1544962"/>
                    <a:pt x="0" y="1513571"/>
                  </a:cubicBezTo>
                  <a:lnTo>
                    <a:pt x="0" y="56839"/>
                  </a:lnTo>
                  <a:cubicBezTo>
                    <a:pt x="0" y="25448"/>
                    <a:pt x="25448" y="0"/>
                    <a:pt x="56839" y="0"/>
                  </a:cubicBezTo>
                  <a:close/>
                </a:path>
              </a:pathLst>
            </a:custGeom>
            <a:solidFill>
              <a:srgbClr val="1F4068"/>
            </a:solidFill>
          </p:spPr>
        </p:sp>
        <p:sp>
          <p:nvSpPr>
            <p:cNvPr name="TextBox 4" id="4"/>
            <p:cNvSpPr txBox="true"/>
            <p:nvPr/>
          </p:nvSpPr>
          <p:spPr>
            <a:xfrm>
              <a:off x="0" y="-57150"/>
              <a:ext cx="1434943" cy="1627560"/>
            </a:xfrm>
            <a:prstGeom prst="rect">
              <a:avLst/>
            </a:prstGeom>
          </p:spPr>
          <p:txBody>
            <a:bodyPr anchor="ctr" rtlCol="false" tIns="50800" lIns="50800" bIns="50800" rIns="50800"/>
            <a:lstStyle/>
            <a:p>
              <a:pPr algn="ctr">
                <a:lnSpc>
                  <a:spcPts val="3359"/>
                </a:lnSpc>
              </a:pPr>
            </a:p>
          </p:txBody>
        </p:sp>
      </p:grpSp>
      <p:grpSp>
        <p:nvGrpSpPr>
          <p:cNvPr name="Group 5" id="5"/>
          <p:cNvGrpSpPr/>
          <p:nvPr/>
        </p:nvGrpSpPr>
        <p:grpSpPr>
          <a:xfrm rot="0">
            <a:off x="2105025" y="4248150"/>
            <a:ext cx="3236589" cy="1385993"/>
            <a:chOff x="0" y="0"/>
            <a:chExt cx="4315452" cy="1847990"/>
          </a:xfrm>
        </p:grpSpPr>
        <p:sp>
          <p:nvSpPr>
            <p:cNvPr name="TextBox 6" id="6"/>
            <p:cNvSpPr txBox="true"/>
            <p:nvPr/>
          </p:nvSpPr>
          <p:spPr>
            <a:xfrm rot="0">
              <a:off x="0" y="-9525"/>
              <a:ext cx="4315452" cy="949325"/>
            </a:xfrm>
            <a:prstGeom prst="rect">
              <a:avLst/>
            </a:prstGeom>
          </p:spPr>
          <p:txBody>
            <a:bodyPr anchor="t" rtlCol="false" tIns="0" lIns="0" bIns="0" rIns="0">
              <a:spAutoFit/>
            </a:bodyPr>
            <a:lstStyle/>
            <a:p>
              <a:pPr algn="l" marL="0" indent="0" lvl="0">
                <a:lnSpc>
                  <a:spcPts val="2789"/>
                </a:lnSpc>
                <a:spcBef>
                  <a:spcPct val="0"/>
                </a:spcBef>
              </a:pPr>
              <a:r>
                <a:rPr lang="en-US" b="true" sz="2324" spc="-127" strike="noStrike" u="none">
                  <a:solidFill>
                    <a:srgbClr val="F0F0F0"/>
                  </a:solidFill>
                  <a:latin typeface="Work Sans Semi-Bold"/>
                  <a:ea typeface="Work Sans Semi-Bold"/>
                  <a:cs typeface="Work Sans Semi-Bold"/>
                  <a:sym typeface="Work Sans Semi-Bold"/>
                </a:rPr>
                <a:t>Championing a Culture of Empathy and Respect</a:t>
              </a:r>
            </a:p>
          </p:txBody>
        </p:sp>
        <p:sp>
          <p:nvSpPr>
            <p:cNvPr name="TextBox 7" id="7"/>
            <p:cNvSpPr txBox="true"/>
            <p:nvPr/>
          </p:nvSpPr>
          <p:spPr>
            <a:xfrm rot="0">
              <a:off x="0" y="1178065"/>
              <a:ext cx="4315452" cy="669925"/>
            </a:xfrm>
            <a:prstGeom prst="rect">
              <a:avLst/>
            </a:prstGeom>
          </p:spPr>
          <p:txBody>
            <a:bodyPr anchor="t" rtlCol="false" tIns="0" lIns="0" bIns="0" rIns="0">
              <a:spAutoFit/>
            </a:bodyPr>
            <a:lstStyle/>
            <a:p>
              <a:pPr algn="l" marL="0" indent="0" lvl="0">
                <a:lnSpc>
                  <a:spcPts val="2022"/>
                </a:lnSpc>
              </a:pPr>
              <a:r>
                <a:rPr lang="en-US" sz="1685" spc="-92">
                  <a:solidFill>
                    <a:srgbClr val="F0F0F0"/>
                  </a:solidFill>
                  <a:latin typeface="Work Sans"/>
                  <a:ea typeface="Work Sans"/>
                  <a:cs typeface="Work Sans"/>
                  <a:sym typeface="Work Sans"/>
                </a:rPr>
                <a:t>Leaders should model empathy and respect in interactions.</a:t>
              </a:r>
            </a:p>
          </p:txBody>
        </p:sp>
      </p:grpSp>
      <p:sp>
        <p:nvSpPr>
          <p:cNvPr name="Freeform 8" id="8"/>
          <p:cNvSpPr/>
          <p:nvPr/>
        </p:nvSpPr>
        <p:spPr>
          <a:xfrm flipH="false" flipV="false" rot="0">
            <a:off x="1319620" y="4248150"/>
            <a:ext cx="460534" cy="460534"/>
          </a:xfrm>
          <a:custGeom>
            <a:avLst/>
            <a:gdLst/>
            <a:ahLst/>
            <a:cxnLst/>
            <a:rect r="r" b="b" t="t" l="l"/>
            <a:pathLst>
              <a:path h="460534" w="460534">
                <a:moveTo>
                  <a:pt x="0" y="0"/>
                </a:moveTo>
                <a:lnTo>
                  <a:pt x="460534" y="0"/>
                </a:lnTo>
                <a:lnTo>
                  <a:pt x="460534" y="460534"/>
                </a:lnTo>
                <a:lnTo>
                  <a:pt x="0" y="46053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9" id="9"/>
          <p:cNvGrpSpPr/>
          <p:nvPr/>
        </p:nvGrpSpPr>
        <p:grpSpPr>
          <a:xfrm rot="0">
            <a:off x="666750" y="666750"/>
            <a:ext cx="16954500" cy="2686050"/>
            <a:chOff x="0" y="0"/>
            <a:chExt cx="4987154" cy="790100"/>
          </a:xfrm>
        </p:grpSpPr>
        <p:sp>
          <p:nvSpPr>
            <p:cNvPr name="Freeform 10" id="10"/>
            <p:cNvSpPr/>
            <p:nvPr/>
          </p:nvSpPr>
          <p:spPr>
            <a:xfrm flipH="false" flipV="false" rot="0">
              <a:off x="0" y="0"/>
              <a:ext cx="4987156" cy="790100"/>
            </a:xfrm>
            <a:custGeom>
              <a:avLst/>
              <a:gdLst/>
              <a:ahLst/>
              <a:cxnLst/>
              <a:rect r="r" b="b" t="t" l="l"/>
              <a:pathLst>
                <a:path h="790100" w="4987156">
                  <a:moveTo>
                    <a:pt x="4640197" y="0"/>
                  </a:moveTo>
                  <a:lnTo>
                    <a:pt x="148415" y="0"/>
                  </a:lnTo>
                  <a:cubicBezTo>
                    <a:pt x="66448" y="0"/>
                    <a:pt x="0" y="66448"/>
                    <a:pt x="0" y="148415"/>
                  </a:cubicBezTo>
                  <a:lnTo>
                    <a:pt x="0" y="510707"/>
                  </a:lnTo>
                  <a:cubicBezTo>
                    <a:pt x="0" y="547218"/>
                    <a:pt x="13458" y="582448"/>
                    <a:pt x="37800" y="609659"/>
                  </a:cubicBezTo>
                  <a:lnTo>
                    <a:pt x="154967" y="740636"/>
                  </a:lnTo>
                  <a:cubicBezTo>
                    <a:pt x="183122" y="772111"/>
                    <a:pt x="223353" y="790101"/>
                    <a:pt x="265584" y="790100"/>
                  </a:cubicBezTo>
                  <a:lnTo>
                    <a:pt x="4838740" y="790100"/>
                  </a:lnTo>
                  <a:cubicBezTo>
                    <a:pt x="4878102" y="790100"/>
                    <a:pt x="4915853" y="774464"/>
                    <a:pt x="4943686" y="746630"/>
                  </a:cubicBezTo>
                  <a:cubicBezTo>
                    <a:pt x="4971519" y="718797"/>
                    <a:pt x="4987156" y="681047"/>
                    <a:pt x="4987156" y="641685"/>
                  </a:cubicBezTo>
                  <a:lnTo>
                    <a:pt x="4987156" y="366141"/>
                  </a:lnTo>
                  <a:cubicBezTo>
                    <a:pt x="4987156" y="329143"/>
                    <a:pt x="4973337" y="293478"/>
                    <a:pt x="4948407" y="266140"/>
                  </a:cubicBezTo>
                  <a:lnTo>
                    <a:pt x="4749864" y="48414"/>
                  </a:lnTo>
                  <a:cubicBezTo>
                    <a:pt x="4721742" y="17574"/>
                    <a:pt x="4681934" y="0"/>
                    <a:pt x="4640197" y="0"/>
                  </a:cubicBezTo>
                  <a:close/>
                </a:path>
              </a:pathLst>
            </a:custGeom>
            <a:solidFill>
              <a:srgbClr val="F0F0F0"/>
            </a:solidFill>
          </p:spPr>
        </p:sp>
      </p:grpSp>
      <p:sp>
        <p:nvSpPr>
          <p:cNvPr name="TextBox 11" id="11"/>
          <p:cNvSpPr txBox="true"/>
          <p:nvPr/>
        </p:nvSpPr>
        <p:spPr>
          <a:xfrm rot="0">
            <a:off x="2105025" y="1641475"/>
            <a:ext cx="14077950" cy="898525"/>
          </a:xfrm>
          <a:prstGeom prst="rect">
            <a:avLst/>
          </a:prstGeom>
        </p:spPr>
        <p:txBody>
          <a:bodyPr anchor="t" rtlCol="false" tIns="0" lIns="0" bIns="0" rIns="0">
            <a:spAutoFit/>
          </a:bodyPr>
          <a:lstStyle/>
          <a:p>
            <a:pPr algn="l" marL="0" indent="0" lvl="0">
              <a:lnSpc>
                <a:spcPts val="6649"/>
              </a:lnSpc>
              <a:spcBef>
                <a:spcPct val="0"/>
              </a:spcBef>
            </a:pPr>
            <a:r>
              <a:rPr lang="en-US" b="true" sz="6999" spc="-384" strike="noStrike" u="none">
                <a:solidFill>
                  <a:srgbClr val="E94560"/>
                </a:solidFill>
                <a:latin typeface="Work Sans Semi-Bold"/>
                <a:ea typeface="Work Sans Semi-Bold"/>
                <a:cs typeface="Work Sans Semi-Bold"/>
                <a:sym typeface="Work Sans Semi-Bold"/>
              </a:rPr>
              <a:t>Leadership Role</a:t>
            </a:r>
          </a:p>
        </p:txBody>
      </p:sp>
      <p:grpSp>
        <p:nvGrpSpPr>
          <p:cNvPr name="Group 12" id="12"/>
          <p:cNvGrpSpPr/>
          <p:nvPr/>
        </p:nvGrpSpPr>
        <p:grpSpPr>
          <a:xfrm rot="0">
            <a:off x="6419850" y="3657600"/>
            <a:ext cx="5448300" cy="2828925"/>
            <a:chOff x="0" y="0"/>
            <a:chExt cx="1434943" cy="745067"/>
          </a:xfrm>
        </p:grpSpPr>
        <p:sp>
          <p:nvSpPr>
            <p:cNvPr name="Freeform 13" id="13"/>
            <p:cNvSpPr/>
            <p:nvPr/>
          </p:nvSpPr>
          <p:spPr>
            <a:xfrm flipH="false" flipV="false" rot="0">
              <a:off x="0" y="0"/>
              <a:ext cx="1434943" cy="745067"/>
            </a:xfrm>
            <a:custGeom>
              <a:avLst/>
              <a:gdLst/>
              <a:ahLst/>
              <a:cxnLst/>
              <a:rect r="r" b="b" t="t" l="l"/>
              <a:pathLst>
                <a:path h="745067" w="1434943">
                  <a:moveTo>
                    <a:pt x="56839" y="0"/>
                  </a:moveTo>
                  <a:lnTo>
                    <a:pt x="1378104" y="0"/>
                  </a:lnTo>
                  <a:cubicBezTo>
                    <a:pt x="1409495" y="0"/>
                    <a:pt x="1434943" y="25448"/>
                    <a:pt x="1434943" y="56839"/>
                  </a:cubicBezTo>
                  <a:lnTo>
                    <a:pt x="1434943" y="688228"/>
                  </a:lnTo>
                  <a:cubicBezTo>
                    <a:pt x="1434943" y="719619"/>
                    <a:pt x="1409495" y="745067"/>
                    <a:pt x="1378104" y="745067"/>
                  </a:cubicBezTo>
                  <a:lnTo>
                    <a:pt x="56839" y="745067"/>
                  </a:lnTo>
                  <a:cubicBezTo>
                    <a:pt x="25448" y="745067"/>
                    <a:pt x="0" y="719619"/>
                    <a:pt x="0" y="688228"/>
                  </a:cubicBezTo>
                  <a:lnTo>
                    <a:pt x="0" y="56839"/>
                  </a:lnTo>
                  <a:cubicBezTo>
                    <a:pt x="0" y="25448"/>
                    <a:pt x="25448" y="0"/>
                    <a:pt x="56839" y="0"/>
                  </a:cubicBezTo>
                  <a:close/>
                </a:path>
              </a:pathLst>
            </a:custGeom>
            <a:solidFill>
              <a:srgbClr val="1F4068"/>
            </a:solidFill>
          </p:spPr>
        </p:sp>
        <p:sp>
          <p:nvSpPr>
            <p:cNvPr name="TextBox 14" id="14"/>
            <p:cNvSpPr txBox="true"/>
            <p:nvPr/>
          </p:nvSpPr>
          <p:spPr>
            <a:xfrm>
              <a:off x="0" y="-57150"/>
              <a:ext cx="1434943" cy="802217"/>
            </a:xfrm>
            <a:prstGeom prst="rect">
              <a:avLst/>
            </a:prstGeom>
          </p:spPr>
          <p:txBody>
            <a:bodyPr anchor="ctr" rtlCol="false" tIns="50800" lIns="50800" bIns="50800" rIns="50800"/>
            <a:lstStyle/>
            <a:p>
              <a:pPr algn="ctr">
                <a:lnSpc>
                  <a:spcPts val="3359"/>
                </a:lnSpc>
              </a:pPr>
            </a:p>
          </p:txBody>
        </p:sp>
      </p:grpSp>
      <p:grpSp>
        <p:nvGrpSpPr>
          <p:cNvPr name="Group 15" id="15"/>
          <p:cNvGrpSpPr/>
          <p:nvPr/>
        </p:nvGrpSpPr>
        <p:grpSpPr>
          <a:xfrm rot="0">
            <a:off x="6419850" y="6791325"/>
            <a:ext cx="5448300" cy="2828925"/>
            <a:chOff x="0" y="0"/>
            <a:chExt cx="1434943" cy="745067"/>
          </a:xfrm>
        </p:grpSpPr>
        <p:sp>
          <p:nvSpPr>
            <p:cNvPr name="Freeform 16" id="16"/>
            <p:cNvSpPr/>
            <p:nvPr/>
          </p:nvSpPr>
          <p:spPr>
            <a:xfrm flipH="false" flipV="false" rot="0">
              <a:off x="0" y="0"/>
              <a:ext cx="1434943" cy="745067"/>
            </a:xfrm>
            <a:custGeom>
              <a:avLst/>
              <a:gdLst/>
              <a:ahLst/>
              <a:cxnLst/>
              <a:rect r="r" b="b" t="t" l="l"/>
              <a:pathLst>
                <a:path h="745067" w="1434943">
                  <a:moveTo>
                    <a:pt x="56839" y="0"/>
                  </a:moveTo>
                  <a:lnTo>
                    <a:pt x="1378104" y="0"/>
                  </a:lnTo>
                  <a:cubicBezTo>
                    <a:pt x="1409495" y="0"/>
                    <a:pt x="1434943" y="25448"/>
                    <a:pt x="1434943" y="56839"/>
                  </a:cubicBezTo>
                  <a:lnTo>
                    <a:pt x="1434943" y="688228"/>
                  </a:lnTo>
                  <a:cubicBezTo>
                    <a:pt x="1434943" y="719619"/>
                    <a:pt x="1409495" y="745067"/>
                    <a:pt x="1378104" y="745067"/>
                  </a:cubicBezTo>
                  <a:lnTo>
                    <a:pt x="56839" y="745067"/>
                  </a:lnTo>
                  <a:cubicBezTo>
                    <a:pt x="25448" y="745067"/>
                    <a:pt x="0" y="719619"/>
                    <a:pt x="0" y="688228"/>
                  </a:cubicBezTo>
                  <a:lnTo>
                    <a:pt x="0" y="56839"/>
                  </a:lnTo>
                  <a:cubicBezTo>
                    <a:pt x="0" y="25448"/>
                    <a:pt x="25448" y="0"/>
                    <a:pt x="56839" y="0"/>
                  </a:cubicBezTo>
                  <a:close/>
                </a:path>
              </a:pathLst>
            </a:custGeom>
            <a:solidFill>
              <a:srgbClr val="1F4068"/>
            </a:solidFill>
          </p:spPr>
        </p:sp>
        <p:sp>
          <p:nvSpPr>
            <p:cNvPr name="TextBox 17" id="17"/>
            <p:cNvSpPr txBox="true"/>
            <p:nvPr/>
          </p:nvSpPr>
          <p:spPr>
            <a:xfrm>
              <a:off x="0" y="-57150"/>
              <a:ext cx="1434943" cy="802217"/>
            </a:xfrm>
            <a:prstGeom prst="rect">
              <a:avLst/>
            </a:prstGeom>
          </p:spPr>
          <p:txBody>
            <a:bodyPr anchor="ctr" rtlCol="false" tIns="50800" lIns="50800" bIns="50800" rIns="50800"/>
            <a:lstStyle/>
            <a:p>
              <a:pPr algn="ctr">
                <a:lnSpc>
                  <a:spcPts val="3359"/>
                </a:lnSpc>
              </a:pPr>
            </a:p>
          </p:txBody>
        </p:sp>
      </p:grpSp>
      <p:grpSp>
        <p:nvGrpSpPr>
          <p:cNvPr name="Group 18" id="18"/>
          <p:cNvGrpSpPr/>
          <p:nvPr/>
        </p:nvGrpSpPr>
        <p:grpSpPr>
          <a:xfrm rot="0">
            <a:off x="7858125" y="4248150"/>
            <a:ext cx="3530082" cy="1385993"/>
            <a:chOff x="0" y="0"/>
            <a:chExt cx="4706777" cy="1847990"/>
          </a:xfrm>
        </p:grpSpPr>
        <p:sp>
          <p:nvSpPr>
            <p:cNvPr name="TextBox 19" id="19"/>
            <p:cNvSpPr txBox="true"/>
            <p:nvPr/>
          </p:nvSpPr>
          <p:spPr>
            <a:xfrm rot="0">
              <a:off x="0" y="-9525"/>
              <a:ext cx="4706777" cy="949325"/>
            </a:xfrm>
            <a:prstGeom prst="rect">
              <a:avLst/>
            </a:prstGeom>
          </p:spPr>
          <p:txBody>
            <a:bodyPr anchor="t" rtlCol="false" tIns="0" lIns="0" bIns="0" rIns="0">
              <a:spAutoFit/>
            </a:bodyPr>
            <a:lstStyle/>
            <a:p>
              <a:pPr algn="l" marL="0" indent="0" lvl="0">
                <a:lnSpc>
                  <a:spcPts val="2789"/>
                </a:lnSpc>
                <a:spcBef>
                  <a:spcPct val="0"/>
                </a:spcBef>
              </a:pPr>
              <a:r>
                <a:rPr lang="en-US" b="true" sz="2324" spc="-127" strike="noStrike" u="none">
                  <a:solidFill>
                    <a:srgbClr val="F0F0F0"/>
                  </a:solidFill>
                  <a:latin typeface="Work Sans Semi-Bold"/>
                  <a:ea typeface="Work Sans Semi-Bold"/>
                  <a:cs typeface="Work Sans Semi-Bold"/>
                  <a:sym typeface="Work Sans Semi-Bold"/>
                </a:rPr>
                <a:t>Transparent Communication Practices</a:t>
              </a:r>
            </a:p>
          </p:txBody>
        </p:sp>
        <p:sp>
          <p:nvSpPr>
            <p:cNvPr name="TextBox 20" id="20"/>
            <p:cNvSpPr txBox="true"/>
            <p:nvPr/>
          </p:nvSpPr>
          <p:spPr>
            <a:xfrm rot="0">
              <a:off x="0" y="1178065"/>
              <a:ext cx="4706777" cy="669925"/>
            </a:xfrm>
            <a:prstGeom prst="rect">
              <a:avLst/>
            </a:prstGeom>
          </p:spPr>
          <p:txBody>
            <a:bodyPr anchor="t" rtlCol="false" tIns="0" lIns="0" bIns="0" rIns="0">
              <a:spAutoFit/>
            </a:bodyPr>
            <a:lstStyle/>
            <a:p>
              <a:pPr algn="l" marL="0" indent="0" lvl="0">
                <a:lnSpc>
                  <a:spcPts val="2022"/>
                </a:lnSpc>
              </a:pPr>
              <a:r>
                <a:rPr lang="en-US" sz="1685" spc="-92">
                  <a:solidFill>
                    <a:srgbClr val="F0F0F0"/>
                  </a:solidFill>
                  <a:latin typeface="Work Sans"/>
                  <a:ea typeface="Work Sans"/>
                  <a:cs typeface="Work Sans"/>
                  <a:sym typeface="Work Sans"/>
                </a:rPr>
                <a:t>Open communication builds trust and fosters team engagement.</a:t>
              </a:r>
            </a:p>
          </p:txBody>
        </p:sp>
      </p:grpSp>
      <p:grpSp>
        <p:nvGrpSpPr>
          <p:cNvPr name="Group 21" id="21"/>
          <p:cNvGrpSpPr/>
          <p:nvPr/>
        </p:nvGrpSpPr>
        <p:grpSpPr>
          <a:xfrm rot="0">
            <a:off x="7858125" y="7381875"/>
            <a:ext cx="3530082" cy="1385993"/>
            <a:chOff x="0" y="0"/>
            <a:chExt cx="4706777" cy="1847990"/>
          </a:xfrm>
        </p:grpSpPr>
        <p:sp>
          <p:nvSpPr>
            <p:cNvPr name="TextBox 22" id="22"/>
            <p:cNvSpPr txBox="true"/>
            <p:nvPr/>
          </p:nvSpPr>
          <p:spPr>
            <a:xfrm rot="0">
              <a:off x="0" y="-9525"/>
              <a:ext cx="4706777" cy="949325"/>
            </a:xfrm>
            <a:prstGeom prst="rect">
              <a:avLst/>
            </a:prstGeom>
          </p:spPr>
          <p:txBody>
            <a:bodyPr anchor="t" rtlCol="false" tIns="0" lIns="0" bIns="0" rIns="0">
              <a:spAutoFit/>
            </a:bodyPr>
            <a:lstStyle/>
            <a:p>
              <a:pPr algn="l" marL="0" indent="0" lvl="0">
                <a:lnSpc>
                  <a:spcPts val="2789"/>
                </a:lnSpc>
                <a:spcBef>
                  <a:spcPct val="0"/>
                </a:spcBef>
              </a:pPr>
              <a:r>
                <a:rPr lang="en-US" b="true" sz="2324" spc="-127" strike="noStrike" u="none">
                  <a:solidFill>
                    <a:srgbClr val="F0F0F0"/>
                  </a:solidFill>
                  <a:latin typeface="Work Sans Semi-Bold"/>
                  <a:ea typeface="Work Sans Semi-Bold"/>
                  <a:cs typeface="Work Sans Semi-Bold"/>
                  <a:sym typeface="Work Sans Semi-Bold"/>
                </a:rPr>
                <a:t>Building Resilience Among Teams</a:t>
              </a:r>
            </a:p>
          </p:txBody>
        </p:sp>
        <p:sp>
          <p:nvSpPr>
            <p:cNvPr name="TextBox 23" id="23"/>
            <p:cNvSpPr txBox="true"/>
            <p:nvPr/>
          </p:nvSpPr>
          <p:spPr>
            <a:xfrm rot="0">
              <a:off x="0" y="1178065"/>
              <a:ext cx="4706777" cy="669925"/>
            </a:xfrm>
            <a:prstGeom prst="rect">
              <a:avLst/>
            </a:prstGeom>
          </p:spPr>
          <p:txBody>
            <a:bodyPr anchor="t" rtlCol="false" tIns="0" lIns="0" bIns="0" rIns="0">
              <a:spAutoFit/>
            </a:bodyPr>
            <a:lstStyle/>
            <a:p>
              <a:pPr algn="l" marL="0" indent="0" lvl="0">
                <a:lnSpc>
                  <a:spcPts val="2022"/>
                </a:lnSpc>
              </a:pPr>
              <a:r>
                <a:rPr lang="en-US" sz="1685" spc="-92">
                  <a:solidFill>
                    <a:srgbClr val="F0F0F0"/>
                  </a:solidFill>
                  <a:latin typeface="Work Sans"/>
                  <a:ea typeface="Work Sans"/>
                  <a:cs typeface="Work Sans"/>
                  <a:sym typeface="Work Sans"/>
                </a:rPr>
                <a:t>Support teams in navigating challenges through resilience training.</a:t>
              </a:r>
            </a:p>
          </p:txBody>
        </p:sp>
      </p:grpSp>
      <p:sp>
        <p:nvSpPr>
          <p:cNvPr name="Freeform 24" id="24"/>
          <p:cNvSpPr/>
          <p:nvPr/>
        </p:nvSpPr>
        <p:spPr>
          <a:xfrm flipH="false" flipV="false" rot="0">
            <a:off x="7092791" y="4248150"/>
            <a:ext cx="460534" cy="460534"/>
          </a:xfrm>
          <a:custGeom>
            <a:avLst/>
            <a:gdLst/>
            <a:ahLst/>
            <a:cxnLst/>
            <a:rect r="r" b="b" t="t" l="l"/>
            <a:pathLst>
              <a:path h="460534" w="460534">
                <a:moveTo>
                  <a:pt x="0" y="0"/>
                </a:moveTo>
                <a:lnTo>
                  <a:pt x="460534" y="0"/>
                </a:lnTo>
                <a:lnTo>
                  <a:pt x="460534" y="460534"/>
                </a:lnTo>
                <a:lnTo>
                  <a:pt x="0" y="46053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25" id="25"/>
          <p:cNvSpPr/>
          <p:nvPr/>
        </p:nvSpPr>
        <p:spPr>
          <a:xfrm flipH="false" flipV="false" rot="0">
            <a:off x="7092791" y="7381875"/>
            <a:ext cx="460534" cy="460534"/>
          </a:xfrm>
          <a:custGeom>
            <a:avLst/>
            <a:gdLst/>
            <a:ahLst/>
            <a:cxnLst/>
            <a:rect r="r" b="b" t="t" l="l"/>
            <a:pathLst>
              <a:path h="460534" w="460534">
                <a:moveTo>
                  <a:pt x="0" y="0"/>
                </a:moveTo>
                <a:lnTo>
                  <a:pt x="460534" y="0"/>
                </a:lnTo>
                <a:lnTo>
                  <a:pt x="460534" y="460534"/>
                </a:lnTo>
                <a:lnTo>
                  <a:pt x="0" y="46053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26" id="26"/>
          <p:cNvGrpSpPr/>
          <p:nvPr/>
        </p:nvGrpSpPr>
        <p:grpSpPr>
          <a:xfrm rot="0">
            <a:off x="12172950" y="3657600"/>
            <a:ext cx="5448300" cy="2828925"/>
            <a:chOff x="0" y="0"/>
            <a:chExt cx="1434943" cy="745067"/>
          </a:xfrm>
        </p:grpSpPr>
        <p:sp>
          <p:nvSpPr>
            <p:cNvPr name="Freeform 27" id="27"/>
            <p:cNvSpPr/>
            <p:nvPr/>
          </p:nvSpPr>
          <p:spPr>
            <a:xfrm flipH="false" flipV="false" rot="0">
              <a:off x="0" y="0"/>
              <a:ext cx="1434943" cy="745067"/>
            </a:xfrm>
            <a:custGeom>
              <a:avLst/>
              <a:gdLst/>
              <a:ahLst/>
              <a:cxnLst/>
              <a:rect r="r" b="b" t="t" l="l"/>
              <a:pathLst>
                <a:path h="745067" w="1434943">
                  <a:moveTo>
                    <a:pt x="56839" y="0"/>
                  </a:moveTo>
                  <a:lnTo>
                    <a:pt x="1378104" y="0"/>
                  </a:lnTo>
                  <a:cubicBezTo>
                    <a:pt x="1409495" y="0"/>
                    <a:pt x="1434943" y="25448"/>
                    <a:pt x="1434943" y="56839"/>
                  </a:cubicBezTo>
                  <a:lnTo>
                    <a:pt x="1434943" y="688228"/>
                  </a:lnTo>
                  <a:cubicBezTo>
                    <a:pt x="1434943" y="719619"/>
                    <a:pt x="1409495" y="745067"/>
                    <a:pt x="1378104" y="745067"/>
                  </a:cubicBezTo>
                  <a:lnTo>
                    <a:pt x="56839" y="745067"/>
                  </a:lnTo>
                  <a:cubicBezTo>
                    <a:pt x="25448" y="745067"/>
                    <a:pt x="0" y="719619"/>
                    <a:pt x="0" y="688228"/>
                  </a:cubicBezTo>
                  <a:lnTo>
                    <a:pt x="0" y="56839"/>
                  </a:lnTo>
                  <a:cubicBezTo>
                    <a:pt x="0" y="25448"/>
                    <a:pt x="25448" y="0"/>
                    <a:pt x="56839" y="0"/>
                  </a:cubicBezTo>
                  <a:close/>
                </a:path>
              </a:pathLst>
            </a:custGeom>
            <a:solidFill>
              <a:srgbClr val="1F4068"/>
            </a:solidFill>
          </p:spPr>
        </p:sp>
        <p:sp>
          <p:nvSpPr>
            <p:cNvPr name="TextBox 28" id="28"/>
            <p:cNvSpPr txBox="true"/>
            <p:nvPr/>
          </p:nvSpPr>
          <p:spPr>
            <a:xfrm>
              <a:off x="0" y="-57150"/>
              <a:ext cx="1434943" cy="802217"/>
            </a:xfrm>
            <a:prstGeom prst="rect">
              <a:avLst/>
            </a:prstGeom>
          </p:spPr>
          <p:txBody>
            <a:bodyPr anchor="ctr" rtlCol="false" tIns="50800" lIns="50800" bIns="50800" rIns="50800"/>
            <a:lstStyle/>
            <a:p>
              <a:pPr algn="ctr">
                <a:lnSpc>
                  <a:spcPts val="3359"/>
                </a:lnSpc>
              </a:pPr>
            </a:p>
          </p:txBody>
        </p:sp>
      </p:grpSp>
      <p:grpSp>
        <p:nvGrpSpPr>
          <p:cNvPr name="Group 29" id="29"/>
          <p:cNvGrpSpPr/>
          <p:nvPr/>
        </p:nvGrpSpPr>
        <p:grpSpPr>
          <a:xfrm rot="0">
            <a:off x="12172950" y="6791325"/>
            <a:ext cx="5448300" cy="2828925"/>
            <a:chOff x="0" y="0"/>
            <a:chExt cx="1434943" cy="745067"/>
          </a:xfrm>
        </p:grpSpPr>
        <p:sp>
          <p:nvSpPr>
            <p:cNvPr name="Freeform 30" id="30"/>
            <p:cNvSpPr/>
            <p:nvPr/>
          </p:nvSpPr>
          <p:spPr>
            <a:xfrm flipH="false" flipV="false" rot="0">
              <a:off x="0" y="0"/>
              <a:ext cx="1434943" cy="745067"/>
            </a:xfrm>
            <a:custGeom>
              <a:avLst/>
              <a:gdLst/>
              <a:ahLst/>
              <a:cxnLst/>
              <a:rect r="r" b="b" t="t" l="l"/>
              <a:pathLst>
                <a:path h="745067" w="1434943">
                  <a:moveTo>
                    <a:pt x="56839" y="0"/>
                  </a:moveTo>
                  <a:lnTo>
                    <a:pt x="1378104" y="0"/>
                  </a:lnTo>
                  <a:cubicBezTo>
                    <a:pt x="1409495" y="0"/>
                    <a:pt x="1434943" y="25448"/>
                    <a:pt x="1434943" y="56839"/>
                  </a:cubicBezTo>
                  <a:lnTo>
                    <a:pt x="1434943" y="688228"/>
                  </a:lnTo>
                  <a:cubicBezTo>
                    <a:pt x="1434943" y="719619"/>
                    <a:pt x="1409495" y="745067"/>
                    <a:pt x="1378104" y="745067"/>
                  </a:cubicBezTo>
                  <a:lnTo>
                    <a:pt x="56839" y="745067"/>
                  </a:lnTo>
                  <a:cubicBezTo>
                    <a:pt x="25448" y="745067"/>
                    <a:pt x="0" y="719619"/>
                    <a:pt x="0" y="688228"/>
                  </a:cubicBezTo>
                  <a:lnTo>
                    <a:pt x="0" y="56839"/>
                  </a:lnTo>
                  <a:cubicBezTo>
                    <a:pt x="0" y="25448"/>
                    <a:pt x="25448" y="0"/>
                    <a:pt x="56839" y="0"/>
                  </a:cubicBezTo>
                  <a:close/>
                </a:path>
              </a:pathLst>
            </a:custGeom>
            <a:solidFill>
              <a:srgbClr val="1F4068"/>
            </a:solidFill>
          </p:spPr>
        </p:sp>
        <p:sp>
          <p:nvSpPr>
            <p:cNvPr name="TextBox 31" id="31"/>
            <p:cNvSpPr txBox="true"/>
            <p:nvPr/>
          </p:nvSpPr>
          <p:spPr>
            <a:xfrm>
              <a:off x="0" y="-57150"/>
              <a:ext cx="1434943" cy="802217"/>
            </a:xfrm>
            <a:prstGeom prst="rect">
              <a:avLst/>
            </a:prstGeom>
          </p:spPr>
          <p:txBody>
            <a:bodyPr anchor="ctr" rtlCol="false" tIns="50800" lIns="50800" bIns="50800" rIns="50800"/>
            <a:lstStyle/>
            <a:p>
              <a:pPr algn="ctr">
                <a:lnSpc>
                  <a:spcPts val="3359"/>
                </a:lnSpc>
              </a:pPr>
            </a:p>
          </p:txBody>
        </p:sp>
      </p:grpSp>
      <p:grpSp>
        <p:nvGrpSpPr>
          <p:cNvPr name="Group 32" id="32"/>
          <p:cNvGrpSpPr/>
          <p:nvPr/>
        </p:nvGrpSpPr>
        <p:grpSpPr>
          <a:xfrm rot="0">
            <a:off x="13611225" y="4248150"/>
            <a:ext cx="3405249" cy="1385993"/>
            <a:chOff x="0" y="0"/>
            <a:chExt cx="4540332" cy="1847990"/>
          </a:xfrm>
        </p:grpSpPr>
        <p:sp>
          <p:nvSpPr>
            <p:cNvPr name="TextBox 33" id="33"/>
            <p:cNvSpPr txBox="true"/>
            <p:nvPr/>
          </p:nvSpPr>
          <p:spPr>
            <a:xfrm rot="0">
              <a:off x="0" y="-9525"/>
              <a:ext cx="4540332" cy="949325"/>
            </a:xfrm>
            <a:prstGeom prst="rect">
              <a:avLst/>
            </a:prstGeom>
          </p:spPr>
          <p:txBody>
            <a:bodyPr anchor="t" rtlCol="false" tIns="0" lIns="0" bIns="0" rIns="0">
              <a:spAutoFit/>
            </a:bodyPr>
            <a:lstStyle/>
            <a:p>
              <a:pPr algn="l" marL="0" indent="0" lvl="0">
                <a:lnSpc>
                  <a:spcPts val="2789"/>
                </a:lnSpc>
                <a:spcBef>
                  <a:spcPct val="0"/>
                </a:spcBef>
              </a:pPr>
              <a:r>
                <a:rPr lang="en-US" b="true" sz="2324" spc="-127" strike="noStrike" u="none">
                  <a:solidFill>
                    <a:srgbClr val="F0F0F0"/>
                  </a:solidFill>
                  <a:latin typeface="Work Sans Semi-Bold"/>
                  <a:ea typeface="Work Sans Semi-Bold"/>
                  <a:cs typeface="Work Sans Semi-Bold"/>
                  <a:sym typeface="Work Sans Semi-Bold"/>
                </a:rPr>
                <a:t>Promoting Continuous Learning Opportunities</a:t>
              </a:r>
            </a:p>
          </p:txBody>
        </p:sp>
        <p:sp>
          <p:nvSpPr>
            <p:cNvPr name="TextBox 34" id="34"/>
            <p:cNvSpPr txBox="true"/>
            <p:nvPr/>
          </p:nvSpPr>
          <p:spPr>
            <a:xfrm rot="0">
              <a:off x="0" y="1178065"/>
              <a:ext cx="4540332" cy="669925"/>
            </a:xfrm>
            <a:prstGeom prst="rect">
              <a:avLst/>
            </a:prstGeom>
          </p:spPr>
          <p:txBody>
            <a:bodyPr anchor="t" rtlCol="false" tIns="0" lIns="0" bIns="0" rIns="0">
              <a:spAutoFit/>
            </a:bodyPr>
            <a:lstStyle/>
            <a:p>
              <a:pPr algn="l" marL="0" indent="0" lvl="0">
                <a:lnSpc>
                  <a:spcPts val="2022"/>
                </a:lnSpc>
              </a:pPr>
              <a:r>
                <a:rPr lang="en-US" sz="1685" spc="-92">
                  <a:solidFill>
                    <a:srgbClr val="F0F0F0"/>
                  </a:solidFill>
                  <a:latin typeface="Work Sans"/>
                  <a:ea typeface="Work Sans"/>
                  <a:cs typeface="Work Sans"/>
                  <a:sym typeface="Work Sans"/>
                </a:rPr>
                <a:t>Encourage ongoing development and skill enhancement for all.</a:t>
              </a:r>
            </a:p>
          </p:txBody>
        </p:sp>
      </p:grpSp>
      <p:grpSp>
        <p:nvGrpSpPr>
          <p:cNvPr name="Group 35" id="35"/>
          <p:cNvGrpSpPr/>
          <p:nvPr/>
        </p:nvGrpSpPr>
        <p:grpSpPr>
          <a:xfrm rot="0">
            <a:off x="13611225" y="7381875"/>
            <a:ext cx="3405249" cy="1385993"/>
            <a:chOff x="0" y="0"/>
            <a:chExt cx="4540332" cy="1847990"/>
          </a:xfrm>
        </p:grpSpPr>
        <p:sp>
          <p:nvSpPr>
            <p:cNvPr name="TextBox 36" id="36"/>
            <p:cNvSpPr txBox="true"/>
            <p:nvPr/>
          </p:nvSpPr>
          <p:spPr>
            <a:xfrm rot="0">
              <a:off x="0" y="-9525"/>
              <a:ext cx="4540332" cy="949325"/>
            </a:xfrm>
            <a:prstGeom prst="rect">
              <a:avLst/>
            </a:prstGeom>
          </p:spPr>
          <p:txBody>
            <a:bodyPr anchor="t" rtlCol="false" tIns="0" lIns="0" bIns="0" rIns="0">
              <a:spAutoFit/>
            </a:bodyPr>
            <a:lstStyle/>
            <a:p>
              <a:pPr algn="l" marL="0" indent="0" lvl="0">
                <a:lnSpc>
                  <a:spcPts val="2789"/>
                </a:lnSpc>
                <a:spcBef>
                  <a:spcPct val="0"/>
                </a:spcBef>
              </a:pPr>
              <a:r>
                <a:rPr lang="en-US" b="true" sz="2324" spc="-127" strike="noStrike" u="none">
                  <a:solidFill>
                    <a:srgbClr val="F0F0F0"/>
                  </a:solidFill>
                  <a:latin typeface="Work Sans Semi-Bold"/>
                  <a:ea typeface="Work Sans Semi-Bold"/>
                  <a:cs typeface="Work Sans Semi-Bold"/>
                  <a:sym typeface="Work Sans Semi-Bold"/>
                </a:rPr>
                <a:t>Encouraging Collaborative Decision-Making</a:t>
              </a:r>
            </a:p>
          </p:txBody>
        </p:sp>
        <p:sp>
          <p:nvSpPr>
            <p:cNvPr name="TextBox 37" id="37"/>
            <p:cNvSpPr txBox="true"/>
            <p:nvPr/>
          </p:nvSpPr>
          <p:spPr>
            <a:xfrm rot="0">
              <a:off x="0" y="1178065"/>
              <a:ext cx="4540332" cy="669925"/>
            </a:xfrm>
            <a:prstGeom prst="rect">
              <a:avLst/>
            </a:prstGeom>
          </p:spPr>
          <p:txBody>
            <a:bodyPr anchor="t" rtlCol="false" tIns="0" lIns="0" bIns="0" rIns="0">
              <a:spAutoFit/>
            </a:bodyPr>
            <a:lstStyle/>
            <a:p>
              <a:pPr algn="l" marL="0" indent="0" lvl="0">
                <a:lnSpc>
                  <a:spcPts val="2022"/>
                </a:lnSpc>
              </a:pPr>
              <a:r>
                <a:rPr lang="en-US" sz="1685" spc="-92">
                  <a:solidFill>
                    <a:srgbClr val="F0F0F0"/>
                  </a:solidFill>
                  <a:latin typeface="Work Sans"/>
                  <a:ea typeface="Work Sans"/>
                  <a:cs typeface="Work Sans"/>
                  <a:sym typeface="Work Sans"/>
                </a:rPr>
                <a:t>Involve team members in decision-making for shared ownership.</a:t>
              </a:r>
            </a:p>
          </p:txBody>
        </p:sp>
      </p:grpSp>
      <p:sp>
        <p:nvSpPr>
          <p:cNvPr name="Freeform 38" id="38"/>
          <p:cNvSpPr/>
          <p:nvPr/>
        </p:nvSpPr>
        <p:spPr>
          <a:xfrm flipH="false" flipV="false" rot="0">
            <a:off x="12825820" y="4248150"/>
            <a:ext cx="460534" cy="460534"/>
          </a:xfrm>
          <a:custGeom>
            <a:avLst/>
            <a:gdLst/>
            <a:ahLst/>
            <a:cxnLst/>
            <a:rect r="r" b="b" t="t" l="l"/>
            <a:pathLst>
              <a:path h="460534" w="460534">
                <a:moveTo>
                  <a:pt x="0" y="0"/>
                </a:moveTo>
                <a:lnTo>
                  <a:pt x="460534" y="0"/>
                </a:lnTo>
                <a:lnTo>
                  <a:pt x="460534" y="460534"/>
                </a:lnTo>
                <a:lnTo>
                  <a:pt x="0" y="46053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9" id="39"/>
          <p:cNvSpPr/>
          <p:nvPr/>
        </p:nvSpPr>
        <p:spPr>
          <a:xfrm flipH="false" flipV="false" rot="0">
            <a:off x="12825820" y="7381875"/>
            <a:ext cx="460534" cy="460534"/>
          </a:xfrm>
          <a:custGeom>
            <a:avLst/>
            <a:gdLst/>
            <a:ahLst/>
            <a:cxnLst/>
            <a:rect r="r" b="b" t="t" l="l"/>
            <a:pathLst>
              <a:path h="460534" w="460534">
                <a:moveTo>
                  <a:pt x="0" y="0"/>
                </a:moveTo>
                <a:lnTo>
                  <a:pt x="460534" y="0"/>
                </a:lnTo>
                <a:lnTo>
                  <a:pt x="460534" y="460534"/>
                </a:lnTo>
                <a:lnTo>
                  <a:pt x="0" y="46053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description>Presentation - Building a Human-Centred Organisation</dc:description>
  <dc:identifier>DAHFNj2mWXU</dc:identifier>
  <dcterms:modified xsi:type="dcterms:W3CDTF">2011-08-01T06:04:30Z</dcterms:modified>
  <cp:revision>1</cp:revision>
  <dc:title>Presentation - Building a Human-Centred Organisation</dc:title>
</cp:coreProperties>
</file>