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Georgia Pro Light" charset="1" panose="02040302050405020303"/>
      <p:regular r:id="rId29"/>
    </p:embeddedFont>
    <p:embeddedFont>
      <p:font typeface="DM Sans" charset="1" panose="00000000000000000000"/>
      <p:regular r:id="rId30"/>
    </p:embeddedFont>
    <p:embeddedFont>
      <p:font typeface="DM Sans Bold" charset="1" panose="0000000000000000000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fonts/font34.fntdata" Type="http://schemas.openxmlformats.org/officeDocument/2006/relationships/font"/><Relationship Id="rId35" Target="notesSlides/notesSlide2.xml" Type="http://schemas.openxmlformats.org/officeDocument/2006/relationships/notesSlide"/><Relationship Id="rId36" Target="notesSlides/notesSlide3.xml" Type="http://schemas.openxmlformats.org/officeDocument/2006/relationships/notesSlide"/><Relationship Id="rId37" Target="notesSlides/notesSlide4.xml" Type="http://schemas.openxmlformats.org/officeDocument/2006/relationships/notesSlide"/><Relationship Id="rId38" Target="notesSlides/notesSlide5.xml" Type="http://schemas.openxmlformats.org/officeDocument/2006/relationships/notesSlide"/><Relationship Id="rId39" Target="notesSlides/notesSlide6.xml" Type="http://schemas.openxmlformats.org/officeDocument/2006/relationships/notesSlide"/><Relationship Id="rId4" Target="theme/theme1.xml" Type="http://schemas.openxmlformats.org/officeDocument/2006/relationships/theme"/><Relationship Id="rId40" Target="notesSlides/notesSlide7.xml" Type="http://schemas.openxmlformats.org/officeDocument/2006/relationships/notesSlide"/><Relationship Id="rId41" Target="notesSlides/notesSlide8.xml" Type="http://schemas.openxmlformats.org/officeDocument/2006/relationships/notesSlide"/><Relationship Id="rId42" Target="notesSlides/notesSlide9.xml" Type="http://schemas.openxmlformats.org/officeDocument/2006/relationships/notesSlide"/><Relationship Id="rId43" Target="notesSlides/notesSlide10.xml" Type="http://schemas.openxmlformats.org/officeDocument/2006/relationships/notesSlide"/><Relationship Id="rId44" Target="notesSlides/notesSlide11.xml" Type="http://schemas.openxmlformats.org/officeDocument/2006/relationships/notesSlide"/><Relationship Id="rId45" Target="notesSlides/notesSlide12.xml" Type="http://schemas.openxmlformats.org/officeDocument/2006/relationships/notesSlide"/><Relationship Id="rId46" Target="notesSlides/notesSlide13.xml" Type="http://schemas.openxmlformats.org/officeDocument/2006/relationships/notesSlide"/><Relationship Id="rId47" Target="notesSlides/notesSlide14.xml" Type="http://schemas.openxmlformats.org/officeDocument/2006/relationships/notesSlide"/><Relationship Id="rId48" Target="notesSlides/notesSlide15.xml" Type="http://schemas.openxmlformats.org/officeDocument/2006/relationships/notesSlide"/><Relationship Id="rId49" Target="notesSlides/notesSlide16.xml" Type="http://schemas.openxmlformats.org/officeDocument/2006/relationships/notesSlide"/><Relationship Id="rId5" Target="tableStyles.xml" Type="http://schemas.openxmlformats.org/officeDocument/2006/relationships/tableStyles"/><Relationship Id="rId50" Target="notesSlides/notesSlide17.xml" Type="http://schemas.openxmlformats.org/officeDocument/2006/relationships/notesSlide"/><Relationship Id="rId51" Target="notesSlides/notesSlide18.xml" Type="http://schemas.openxmlformats.org/officeDocument/2006/relationships/notesSlide"/><Relationship Id="rId52" Target="notesSlides/notesSlide19.xml" Type="http://schemas.openxmlformats.org/officeDocument/2006/relationships/notesSlide"/><Relationship Id="rId53" Target="notesSlides/notesSlide20.xml" Type="http://schemas.openxmlformats.org/officeDocument/2006/relationships/notesSlide"/><Relationship Id="rId54" Target="notesSlides/notesSlide21.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[Begin with a calm and inviting tone, making eye contact with the audience.]  </a:t>
            </a:r>
          </a:p>
          <a:p>
            <a:r>
              <a:rPr lang="en-US"/>
              <a:t/>
            </a:r>
          </a:p>
          <a:p>
            <a:r>
              <a:rPr lang="en-US"/>
              <a:t>Transformation is not about becoming something new; it’s about remembering our wholeness. [Pause for a moment to let this resonate.] This idea is central to the essence of personal transformation. It suggests that each of us already possesses everything we need; we simply need to uncover it.  </a:t>
            </a:r>
          </a:p>
          <a:p>
            <a:r>
              <a:rPr lang="en-US"/>
              <a:t/>
            </a:r>
          </a:p>
          <a:p>
            <a:r>
              <a:rPr lang="en-US"/>
              <a:t>For leaders, this journey of embracing wholeness is essential. As we evolve our consciousness, we're better equipped to navigate the complexities of today’s world—fostering genuine growth and connection. [Use a slight pause here to emphasize the importance.]  </a:t>
            </a:r>
          </a:p>
          <a:p>
            <a:r>
              <a:rPr lang="en-US"/>
              <a:t/>
            </a:r>
          </a:p>
          <a:p>
            <a:r>
              <a:rPr lang="en-US"/>
              <a:t>Authentic leadership isn't just about guiding others; it's about transforming ourselves first, which in turn inspires and empowers those around us.  </a:t>
            </a:r>
          </a:p>
          <a:p>
            <a:r>
              <a:rPr lang="en-US"/>
              <a:t/>
            </a:r>
          </a:p>
          <a:p>
            <a:r>
              <a:rPr lang="en-US"/>
              <a:t>[Conclude with an engaging question to the audience.] How might your own journey toward wholeness influence your leadership abilities? Take a moment to reflect on this.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we're exploring the pivotal role of transformation in leadership. [Pause to engage with the audience.]</a:t>
            </a:r>
          </a:p>
          <a:p>
            <a:r>
              <a:rPr lang="en-US"/>
              <a:t/>
            </a:r>
          </a:p>
          <a:p>
            <a:r>
              <a:rPr lang="en-US"/>
              <a:t>In our complex world, genuine transformation isn't just beneficial—it's essential. It begins with inner shifts in consciousness, allowing leaders to see beyond the immediate challenges and uncertainties. [Pause for emphasis.]</a:t>
            </a:r>
          </a:p>
          <a:p>
            <a:r>
              <a:rPr lang="en-US"/>
              <a:t/>
            </a:r>
          </a:p>
          <a:p>
            <a:r>
              <a:rPr lang="en-US"/>
              <a:t>These inner shifts empower leaders to navigate uncertainty more effectively and drive meaningful change. This isn't just about managing change; it’s about leading it with authenticity and purpose. [Emphasize the importance of inner transformation.]</a:t>
            </a:r>
          </a:p>
          <a:p>
            <a:r>
              <a:rPr lang="en-US"/>
              <a:t/>
            </a:r>
          </a:p>
          <a:p>
            <a:r>
              <a:rPr lang="en-US"/>
              <a:t>As we delve deeper, consider how these concepts resonate with your own leadership experiences. [Invite the audience to reflect briefly.]</a:t>
            </a:r>
          </a:p>
          <a:p>
            <a:r>
              <a:rPr lang="en-US"/>
              <a:t/>
            </a:r>
          </a:p>
          <a:p>
            <a:r>
              <a:rPr lang="en-US"/>
              <a:t>Next, we'll explore the AQAL Integral Framework, offering a comprehensive map for personal growth. Let's see how this framework can further inform our journey of transformation. [Transition smoothly to the next topic.]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delve into the Four Quadrants of the AQAL framework, focusing on the upper left and upper right quadrants. </a:t>
            </a:r>
          </a:p>
          <a:p>
            <a:r>
              <a:rPr lang="en-US"/>
              <a:t/>
            </a:r>
          </a:p>
          <a:p>
            <a:r>
              <a:rPr lang="en-US"/>
              <a:t>[Pause briefly, make eye contact with the audience to engage them.]</a:t>
            </a:r>
          </a:p>
          <a:p>
            <a:r>
              <a:rPr lang="en-US"/>
              <a:t/>
            </a:r>
          </a:p>
          <a:p>
            <a:r>
              <a:rPr lang="en-US"/>
              <a:t>These quadrants capture the essence of the inner and outer realms of our human experience. Essentially, they illustrate how our thoughts and actions—what we think and what we do—contribute significantly to both personal and leadership growth.</a:t>
            </a:r>
          </a:p>
          <a:p>
            <a:r>
              <a:rPr lang="en-US"/>
              <a:t/>
            </a:r>
          </a:p>
          <a:p>
            <a:r>
              <a:rPr lang="en-US"/>
              <a:t>[Emphasize the connection between thoughts and actions.]</a:t>
            </a:r>
          </a:p>
          <a:p>
            <a:r>
              <a:rPr lang="en-US"/>
              <a:t/>
            </a:r>
          </a:p>
          <a:p>
            <a:r>
              <a:rPr lang="en-US"/>
              <a:t>The upper left quadrant represents our interior thoughts, feelings, and intentions. It's about self-awareness and mindfulness, crucial for any leader aiming to foster genuine transformation.</a:t>
            </a:r>
          </a:p>
          <a:p>
            <a:r>
              <a:rPr lang="en-US"/>
              <a:t/>
            </a:r>
          </a:p>
          <a:p>
            <a:r>
              <a:rPr lang="en-US"/>
              <a:t>Meanwhile, the upper right quadrant focuses on our actions and behaviors—the tangible expressions of our thoughts. It’s where we see the practical application of our inner insights.</a:t>
            </a:r>
          </a:p>
          <a:p>
            <a:r>
              <a:rPr lang="en-US"/>
              <a:t/>
            </a:r>
          </a:p>
          <a:p>
            <a:r>
              <a:rPr lang="en-US"/>
              <a:t>[Encourage reflection by pausing briefly.]</a:t>
            </a:r>
          </a:p>
          <a:p>
            <a:r>
              <a:rPr lang="en-US"/>
              <a:t/>
            </a:r>
          </a:p>
          <a:p>
            <a:r>
              <a:rPr lang="en-US"/>
              <a:t>It’s this interplay between our inner reflections and outer actions that drives meaningful growth, both personally and as leaders. Understanding this dynamic helps us navigate complexities with greater clarity and impact. </a:t>
            </a:r>
          </a:p>
          <a:p>
            <a:r>
              <a:rPr lang="en-US"/>
              <a:t/>
            </a:r>
          </a:p>
          <a:p>
            <a:r>
              <a:rPr lang="en-US"/>
              <a:t>[Conclude with a warm smile, setting up for the next slide that will expand on these concepts.]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with an engaging tone to maintain connection with your audience.]</a:t>
            </a:r>
          </a:p>
          <a:p>
            <a:r>
              <a:rPr lang="en-US"/>
              <a:t/>
            </a:r>
          </a:p>
          <a:p>
            <a:r>
              <a:rPr lang="en-US"/>
              <a:t>Let's continue exploring the AQAL Quadrants by focusing on the lower left and right quadrants, as described by leadership consultant Jane Doe. [Pause briefly to allow the audience to absorb Jane's insight.]</a:t>
            </a:r>
          </a:p>
          <a:p>
            <a:r>
              <a:rPr lang="en-US"/>
              <a:t/>
            </a:r>
          </a:p>
          <a:p>
            <a:r>
              <a:rPr lang="en-US"/>
              <a:t>Jane emphasizes that integrating these quadrants – which focus on shared values and organizational structures – has been transformative in her leadership approach. By doing so, she's witnessed remarkable improvements in team dynamics and overall effectiveness. </a:t>
            </a:r>
          </a:p>
          <a:p>
            <a:r>
              <a:rPr lang="en-US"/>
              <a:t/>
            </a:r>
          </a:p>
          <a:p>
            <a:r>
              <a:rPr lang="en-US"/>
              <a:t>[Give a moment for this key point to resonate.]</a:t>
            </a:r>
          </a:p>
          <a:p>
            <a:r>
              <a:rPr lang="en-US"/>
              <a:t/>
            </a:r>
          </a:p>
          <a:p>
            <a:r>
              <a:rPr lang="en-US"/>
              <a:t>This holistic perspective is not just beneficial; it's essential for navigating the complexities of today's world. Remember, it’s about seeing the big picture and how every piece fits together. </a:t>
            </a:r>
          </a:p>
          <a:p>
            <a:r>
              <a:rPr lang="en-US"/>
              <a:t/>
            </a:r>
          </a:p>
          <a:p>
            <a:r>
              <a:rPr lang="en-US"/>
              <a:t>[Conclude with a thoughtful pause to let the audience reflect on how they might apply this in their own leadership roles.]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[Pause for a moment to engage with the audience.] </a:t>
            </a:r>
          </a:p>
          <a:p>
            <a:r>
              <a:rPr lang="en-US"/>
              <a:t/>
            </a:r>
          </a:p>
          <a:p>
            <a:r>
              <a:rPr lang="en-US"/>
              <a:t>Let's delve into how the four quadrants of the AQAL framework apply to leadership. [Pause briefly after this sentence to allow the idea to settle.]</a:t>
            </a:r>
          </a:p>
          <a:p>
            <a:r>
              <a:rPr lang="en-US"/>
              <a:t/>
            </a:r>
          </a:p>
          <a:p>
            <a:r>
              <a:rPr lang="en-US"/>
              <a:t>Key Point 1: Effective leadership starts with mindful self-awareness and intention setting. This means aligning your actions with your inner values. When leaders are in tune with their own principles, they naturally foster deeper connections with their teams and stakeholders. [Look around and make eye contact to emphasize connection.]</a:t>
            </a:r>
          </a:p>
          <a:p>
            <a:r>
              <a:rPr lang="en-US"/>
              <a:t/>
            </a:r>
          </a:p>
          <a:p>
            <a:r>
              <a:rPr lang="en-US"/>
              <a:t>Key Point 2: Integrating inner awareness is crucial for establishing a strong team culture. Recognizing shared values and a collective purpose can significantly enhance collaboration. This doesn’t just strengthen relationships within the organization but also drives holistic success and innovation. [Use a hand gesture to illustrate the idea of strengthening bonds.]</a:t>
            </a:r>
          </a:p>
          <a:p>
            <a:r>
              <a:rPr lang="en-US"/>
              <a:t/>
            </a:r>
          </a:p>
          <a:p>
            <a:r>
              <a:rPr lang="en-US"/>
              <a:t>Key Point 3: Remember, cultivating a team culture isn’t just about setting rules—it's about nurturing an environment where every member feels connected to the larger mission. This is where innovation truly thrives. [Pause to let this resonate.]</a:t>
            </a:r>
          </a:p>
          <a:p>
            <a:r>
              <a:rPr lang="en-US"/>
              <a:t/>
            </a:r>
          </a:p>
          <a:p>
            <a:r>
              <a:rPr lang="en-US"/>
              <a:t>[Conclude by inviting questions or thoughts from the audience to foster engagement.]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delve into the essence of integrating the quadrants for holistic leadership. The idea here is that by combining different aspects or perspectives, leaders can truly unlock their full potential. [Pause briefly for impact]</a:t>
            </a:r>
          </a:p>
          <a:p>
            <a:r>
              <a:rPr lang="en-US"/>
              <a:t/>
            </a:r>
          </a:p>
          <a:p>
            <a:r>
              <a:rPr lang="en-US"/>
              <a:t>The quote on this slide, “Integrate the quadrants to unleash holistic leadership,” suggests that a balanced approach can lead to more effective leadership outcomes. This means understanding and blending personal development, team dynamics, organizational structures, and shared values. [Emphasize "blending" and "shared values"]</a:t>
            </a:r>
          </a:p>
          <a:p>
            <a:r>
              <a:rPr lang="en-US"/>
              <a:t/>
            </a:r>
          </a:p>
          <a:p>
            <a:r>
              <a:rPr lang="en-US"/>
              <a:t>Consider how each quadrant represents a vital piece of the leadership puzzle. By recognizing the interplay between these quadrants, leaders are better equipped to foster environments where both individuals and the organization thrive. [Pause to allow the audience to reflect]</a:t>
            </a:r>
          </a:p>
          <a:p>
            <a:r>
              <a:rPr lang="en-US"/>
              <a:t/>
            </a:r>
          </a:p>
          <a:p>
            <a:r>
              <a:rPr lang="en-US"/>
              <a:t>As we move into the next section, we'll explore the concept of developmental levels in leadership, which builds on this foundation of integration and growth.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[Smile warmly as you begin]</a:t>
            </a:r>
          </a:p>
          <a:p>
            <a:r>
              <a:rPr lang="en-US"/>
              <a:t/>
            </a:r>
          </a:p>
          <a:p>
            <a:r>
              <a:rPr lang="en-US"/>
              <a:t>Let's delve into the concept of "Levels of Development" in leadership. </a:t>
            </a:r>
          </a:p>
          <a:p>
            <a:r>
              <a:rPr lang="en-US"/>
              <a:t/>
            </a:r>
          </a:p>
          <a:p>
            <a:r>
              <a:rPr lang="en-US"/>
              <a:t>[Pause briefly to let the title settle]</a:t>
            </a:r>
          </a:p>
          <a:p>
            <a:r>
              <a:rPr lang="en-US"/>
              <a:t/>
            </a:r>
          </a:p>
          <a:p>
            <a:r>
              <a:rPr lang="en-US"/>
              <a:t>The idea of holarchic, non-linear growth is fascinating, isn't it? Unlike a straightforward path, each stage of development builds upon the previous ones. This means that instead of discarding past experiences or lessons, we integrate them into our ongoing journey. </a:t>
            </a:r>
          </a:p>
          <a:p>
            <a:r>
              <a:rPr lang="en-US"/>
              <a:t/>
            </a:r>
          </a:p>
          <a:p>
            <a:r>
              <a:rPr lang="en-US"/>
              <a:t>[Pause to emphasize integration]</a:t>
            </a:r>
          </a:p>
          <a:p>
            <a:r>
              <a:rPr lang="en-US"/>
              <a:t/>
            </a:r>
          </a:p>
          <a:p>
            <a:r>
              <a:rPr lang="en-US"/>
              <a:t>This approach emphasizes transformation through inclusion rather than rejection. We transcend and include previous levels, which is crucial for genuine growth.</a:t>
            </a:r>
          </a:p>
          <a:p>
            <a:r>
              <a:rPr lang="en-US"/>
              <a:t/>
            </a:r>
          </a:p>
          <a:p>
            <a:r>
              <a:rPr lang="en-US"/>
              <a:t>[Look around the room for engagement]</a:t>
            </a:r>
          </a:p>
          <a:p>
            <a:r>
              <a:rPr lang="en-US"/>
              <a:t/>
            </a:r>
          </a:p>
          <a:p>
            <a:r>
              <a:rPr lang="en-US"/>
              <a:t>By focusing on integration, we can create a more holistic transformational experience—not just for ourselves, but for our teams and organizations as well.</a:t>
            </a:r>
          </a:p>
          <a:p>
            <a:r>
              <a:rPr lang="en-US"/>
              <a:t/>
            </a:r>
          </a:p>
          <a:p>
            <a:r>
              <a:rPr lang="en-US"/>
              <a:t>[Prepare to transition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we’re simplifying the key stages of leadership development. [Pause briefly to engage the audience.]</a:t>
            </a:r>
          </a:p>
          <a:p>
            <a:r>
              <a:rPr lang="en-US"/>
              <a:t/>
            </a:r>
          </a:p>
          <a:p>
            <a:r>
              <a:rPr lang="en-US"/>
              <a:t>Initially, we begin with egocentric perspectives. At this stage, leadership is often driven by personal needs and survival instincts. It’s very much about "me" and how to ensure personal success and safety. [Pause for a moment to let that sink in.]</a:t>
            </a:r>
          </a:p>
          <a:p>
            <a:r>
              <a:rPr lang="en-US"/>
              <a:t/>
            </a:r>
          </a:p>
          <a:p>
            <a:r>
              <a:rPr lang="en-US"/>
              <a:t>As leaders evolve, they transition to an ethnocentric view. Here, the focus shifts to a collective "we." Loyalty to the group and a sense of belonging become central. This stage is about fostering connections within a group and ensuring its success. [Emphasize the shift from "me" to "we."]</a:t>
            </a:r>
          </a:p>
          <a:p>
            <a:r>
              <a:rPr lang="en-US"/>
              <a:t/>
            </a:r>
          </a:p>
          <a:p>
            <a:r>
              <a:rPr lang="en-US"/>
              <a:t>These stages lay the foundation for more advanced growth. [Take a moment to invite questions or reflections before moving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Key Stages Simplified section continues to unfold, moving into the Worldcentric and Integral stages. Let's delve into these concepts together.</a:t>
            </a:r>
          </a:p>
          <a:p>
            <a:r>
              <a:rPr lang="en-US"/>
              <a:t/>
            </a:r>
          </a:p>
          <a:p>
            <a:r>
              <a:rPr lang="en-US"/>
              <a:t>[Pause briefly to engage the audience]</a:t>
            </a:r>
          </a:p>
          <a:p>
            <a:r>
              <a:rPr lang="en-US"/>
              <a:t/>
            </a:r>
          </a:p>
          <a:p>
            <a:r>
              <a:rPr lang="en-US"/>
              <a:t>The Worldcentric stage is all about expanding our awareness beyond local or national boundaries to embrace a global perspective. This stage encourages us to be inclusive, recognizing the value in diverse cultures and viewpoints.</a:t>
            </a:r>
          </a:p>
          <a:p>
            <a:r>
              <a:rPr lang="en-US"/>
              <a:t/>
            </a:r>
          </a:p>
          <a:p>
            <a:r>
              <a:rPr lang="en-US"/>
              <a:t>[Pause for a moment to let this idea resonate]</a:t>
            </a:r>
          </a:p>
          <a:p>
            <a:r>
              <a:rPr lang="en-US"/>
              <a:t/>
            </a:r>
          </a:p>
          <a:p>
            <a:r>
              <a:rPr lang="en-US"/>
              <a:t>Then we have the Integral stage, which is truly transformative. Here, leadership becomes holistic, embodying complexity and fluidity. It's about understanding and navigating diverse perspectives with ease and grace. This stage challenges leaders to think beyond conventional boundaries and embrace new paradigms.</a:t>
            </a:r>
          </a:p>
          <a:p>
            <a:r>
              <a:rPr lang="en-US"/>
              <a:t/>
            </a:r>
          </a:p>
          <a:p>
            <a:r>
              <a:rPr lang="en-US"/>
              <a:t>[Include a subtle nod or gesture to emphasize the importance of these stages]</a:t>
            </a:r>
          </a:p>
          <a:p>
            <a:r>
              <a:rPr lang="en-US"/>
              <a:t/>
            </a:r>
          </a:p>
          <a:p>
            <a:r>
              <a:rPr lang="en-US"/>
              <a:t>Remember, these stages highlight a broadening of perspectives—from focusing on the self, to groups, and eventually to the world and beyond. Embrace this journey as a continuous evolution towards more inclusive and fluid leadership.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[Begin with a warm, inviting tone]</a:t>
            </a:r>
          </a:p>
          <a:p>
            <a:r>
              <a:rPr lang="en-US"/>
              <a:t/>
            </a:r>
          </a:p>
          <a:p>
            <a:r>
              <a:rPr lang="en-US"/>
              <a:t>As we delve into the transformational thresholds, let's take a moment to reflect on the journey from egocentric to ethnocentric leadership. This transition is a significant awakening for any leader.</a:t>
            </a:r>
          </a:p>
          <a:p>
            <a:r>
              <a:rPr lang="en-US"/>
              <a:t/>
            </a:r>
          </a:p>
          <a:p>
            <a:r>
              <a:rPr lang="en-US"/>
              <a:t>[Pause briefly to allow the audience to absorb the idea]</a:t>
            </a:r>
          </a:p>
          <a:p>
            <a:r>
              <a:rPr lang="en-US"/>
              <a:t/>
            </a:r>
          </a:p>
          <a:p>
            <a:r>
              <a:rPr lang="en-US"/>
              <a:t>At this stage, we witness the emergence of empathy and a deeper connection with others. Leaders begin to move beyond personal survival instincts and start fostering a sense of belonging and community.</a:t>
            </a:r>
          </a:p>
          <a:p>
            <a:r>
              <a:rPr lang="en-US"/>
              <a:t/>
            </a:r>
          </a:p>
          <a:p>
            <a:r>
              <a:rPr lang="en-US"/>
              <a:t>[Emphasize this point with a slight pause]</a:t>
            </a:r>
          </a:p>
          <a:p>
            <a:r>
              <a:rPr lang="en-US"/>
              <a:t/>
            </a:r>
          </a:p>
          <a:p>
            <a:r>
              <a:rPr lang="en-US"/>
              <a:t>It's about recognizing the value of relationships and understanding that we thrive better together. This shift is pivotal in nurturing an inclusive and supportive environment where everyone feels valued.</a:t>
            </a:r>
          </a:p>
          <a:p>
            <a:r>
              <a:rPr lang="en-US"/>
              <a:t/>
            </a:r>
          </a:p>
          <a:p>
            <a:r>
              <a:rPr lang="en-US"/>
              <a:t>[Conclude with an encouraging note]</a:t>
            </a:r>
          </a:p>
          <a:p>
            <a:r>
              <a:rPr lang="en-US"/>
              <a:t/>
            </a:r>
          </a:p>
          <a:p>
            <a:r>
              <a:rPr lang="en-US"/>
              <a:t>Remember, this is a journey—a process of growth and transformation that enriches not just the leader, but the entire community they lead.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you begin, make eye contact with the audience to establish a connection.]</a:t>
            </a:r>
          </a:p>
          <a:p>
            <a:r>
              <a:rPr lang="en-US"/>
              <a:t/>
            </a:r>
          </a:p>
          <a:p>
            <a:r>
              <a:rPr lang="en-US"/>
              <a:t>In this slide, we're exploring another important threshold in leadership transformation: the transition from ethnocentric to worldcentric awareness. </a:t>
            </a:r>
          </a:p>
          <a:p>
            <a:r>
              <a:rPr lang="en-US"/>
              <a:t/>
            </a:r>
          </a:p>
          <a:p>
            <a:r>
              <a:rPr lang="en-US"/>
              <a:t>[Pause briefly to let this key point sink in.]</a:t>
            </a:r>
          </a:p>
          <a:p>
            <a:r>
              <a:rPr lang="en-US"/>
              <a:t/>
            </a:r>
          </a:p>
          <a:p>
            <a:r>
              <a:rPr lang="en-US"/>
              <a:t>This shift is more than just a change in perspective; it's a profound expansion of empathy and compassion. Leaders begin to see the world as a diverse and interconnected community, which is crucial for fostering inclusive and supportive environments.</a:t>
            </a:r>
          </a:p>
          <a:p>
            <a:r>
              <a:rPr lang="en-US"/>
              <a:t/>
            </a:r>
          </a:p>
          <a:p>
            <a:r>
              <a:rPr lang="en-US"/>
              <a:t>[Use a warm tone to emphasize the importance of this shift.]</a:t>
            </a:r>
          </a:p>
          <a:p>
            <a:r>
              <a:rPr lang="en-US"/>
              <a:t/>
            </a:r>
          </a:p>
          <a:p>
            <a:r>
              <a:rPr lang="en-US"/>
              <a:t>By embracing this global perspective, leaders are better equipped to address complex challenges and create meaningful connections across different cultures and backgrounds.</a:t>
            </a:r>
          </a:p>
          <a:p>
            <a:r>
              <a:rPr lang="en-US"/>
              <a:t/>
            </a:r>
          </a:p>
          <a:p>
            <a:r>
              <a:rPr lang="en-US"/>
              <a:t>[End with a slight pause, allowing the audience to reflect on the message before moving 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Transitioning from worldcentric to integral leadership is a pivotal moment. [Pause briefly to let the audience absorb the importance of this transition.]</a:t>
            </a:r>
          </a:p>
          <a:p>
            <a:r>
              <a:rPr lang="en-US"/>
              <a:t/>
            </a:r>
          </a:p>
          <a:p>
            <a:r>
              <a:rPr lang="en-US"/>
              <a:t>This shift involves awakening both wisdom and compassion. It enables leaders to embrace fluidity and integrate diverse perspectives. [Emphasize “wisdom and compassion” and “embrace fluidity.”]</a:t>
            </a:r>
          </a:p>
          <a:p>
            <a:r>
              <a:rPr lang="en-US"/>
              <a:t/>
            </a:r>
          </a:p>
          <a:p>
            <a:r>
              <a:rPr lang="en-US"/>
              <a:t>By fostering inclusive environments, leaders ensure that everyone feels valued and heard. [Pause for a moment to allow the audience to reflect on this impact.]</a:t>
            </a:r>
          </a:p>
          <a:p>
            <a:r>
              <a:rPr lang="en-US"/>
              <a:t/>
            </a:r>
          </a:p>
          <a:p>
            <a:r>
              <a:rPr lang="en-US"/>
              <a:t>Think about how this transformation allows for a more harmonious and effective leadership style. [Encourage the audience to envision the benefits.]</a:t>
            </a:r>
          </a:p>
          <a:p>
            <a:r>
              <a:rPr lang="en-US"/>
              <a:t/>
            </a:r>
          </a:p>
          <a:p>
            <a:r>
              <a:rPr lang="en-US"/>
              <a:t>As we continue, we'll explore how inner work and self-observation play crucial roles in this transformational journey. [Conclude with a forward-looking statement to transition to the next topic.]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[Begin with a warm tone to connect with the audience.]</a:t>
            </a:r>
          </a:p>
          <a:p>
            <a:r>
              <a:rPr lang="en-US"/>
              <a:t/>
            </a:r>
          </a:p>
          <a:p>
            <a:r>
              <a:rPr lang="en-US"/>
              <a:t>As we delve into the concept of "Inner Work," let's explore its significance in leadership development. One of the key practices here is self-observation. [Pause for a moment to allow the audience to reflect.]</a:t>
            </a:r>
          </a:p>
          <a:p>
            <a:r>
              <a:rPr lang="en-US"/>
              <a:t/>
            </a:r>
          </a:p>
          <a:p>
            <a:r>
              <a:rPr lang="en-US"/>
              <a:t>Self-observation is not just a routine; it's a vital practice that helps leaders develop a profound awareness of their thoughts and behaviors. This heightened awareness is crucial for understanding oneself better, which is the foundation of emotional intelligence.</a:t>
            </a:r>
          </a:p>
          <a:p>
            <a:r>
              <a:rPr lang="en-US"/>
              <a:t/>
            </a:r>
          </a:p>
          <a:p>
            <a:r>
              <a:rPr lang="en-US"/>
              <a:t>[Emphasize the importance of self-awareness.] Emotional intelligence is a core component of effective leadership, as it allows leaders to navigate complex interpersonal dynamics with empathy and understanding.</a:t>
            </a:r>
          </a:p>
          <a:p>
            <a:r>
              <a:rPr lang="en-US"/>
              <a:t/>
            </a:r>
          </a:p>
          <a:p>
            <a:r>
              <a:rPr lang="en-US"/>
              <a:t>[Encourage audience engagement with a rhetorical question.] Imagine how transformative leadership could be if every leader prioritized self-observation. How might this change their approach to leading diverse teams?</a:t>
            </a:r>
          </a:p>
          <a:p>
            <a:r>
              <a:rPr lang="en-US"/>
              <a:t/>
            </a:r>
          </a:p>
          <a:p>
            <a:r>
              <a:rPr lang="en-US"/>
              <a:t>[Conclude with a gentle prompt for personal reflection.] As we consider these ideas, think about how self-observation might play a role in your journey toward becoming a more emotionally intelligent and effective leader. [Pause briefly before transitioning to the next topic.]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[Pause for a moment, make eye contact with the audience, and then begin.]</a:t>
            </a:r>
          </a:p>
          <a:p>
            <a:r>
              <a:rPr lang="en-US"/>
              <a:t/>
            </a:r>
          </a:p>
          <a:p>
            <a:r>
              <a:rPr lang="en-US"/>
              <a:t>Shadow integration is a powerful process, and it’s crucial for effective leadership. [Pause to let the point settle.]</a:t>
            </a:r>
          </a:p>
          <a:p>
            <a:r>
              <a:rPr lang="en-US"/>
              <a:t/>
            </a:r>
          </a:p>
          <a:p>
            <a:r>
              <a:rPr lang="en-US"/>
              <a:t>First, let's talk about what shadow integration means. It's about recognizing and embracing those parts of ourselves that we often hide or ignore. By doing this, we foster authenticity—not just in ourselves but in our leadership.</a:t>
            </a:r>
          </a:p>
          <a:p>
            <a:r>
              <a:rPr lang="en-US"/>
              <a:t/>
            </a:r>
          </a:p>
          <a:p>
            <a:r>
              <a:rPr lang="en-US"/>
              <a:t>[Pause briefly to engage the audience.]</a:t>
            </a:r>
          </a:p>
          <a:p>
            <a:r>
              <a:rPr lang="en-US"/>
              <a:t/>
            </a:r>
          </a:p>
          <a:p>
            <a:r>
              <a:rPr lang="en-US"/>
              <a:t>When we acknowledge these disowned parts, we enhance our understanding of our motivations and behaviors. This deeper understanding is key to becoming more effective leaders.</a:t>
            </a:r>
          </a:p>
          <a:p>
            <a:r>
              <a:rPr lang="en-US"/>
              <a:t/>
            </a:r>
          </a:p>
          <a:p>
            <a:r>
              <a:rPr lang="en-US"/>
              <a:t>[Emphasize the last point.]</a:t>
            </a:r>
          </a:p>
          <a:p>
            <a:r>
              <a:rPr lang="en-US"/>
              <a:t/>
            </a:r>
          </a:p>
          <a:p>
            <a:r>
              <a:rPr lang="en-US"/>
              <a:t>Embracing our full selves doesn't just change us individually; it transforms the environments we create and lead. It’s about authenticity and growth, both personally and professionally.</a:t>
            </a:r>
          </a:p>
          <a:p>
            <a:r>
              <a:rPr lang="en-US"/>
              <a:t/>
            </a:r>
          </a:p>
          <a:p>
            <a:r>
              <a:rPr lang="en-US"/>
              <a:t>[Conclude with a confident, inclusive tone.]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closer look at the concept of multiple intelligences. [Pause for a moment to let that sink in for the audience.]</a:t>
            </a:r>
          </a:p>
          <a:p>
            <a:r>
              <a:rPr lang="en-US"/>
              <a:t/>
            </a:r>
          </a:p>
          <a:p>
            <a:r>
              <a:rPr lang="en-US"/>
              <a:t>We’re talking about a spectrum of human development areas. This includes cognitive, emotional, moral, and interpersonal growth. These aspects are crucial for leaders who strive for holistic transformation—going beyond just the traditional measures of intelligence. [Emphasize "beyond just the traditional measures of intelligence."]</a:t>
            </a:r>
          </a:p>
          <a:p>
            <a:r>
              <a:rPr lang="en-US"/>
              <a:t/>
            </a:r>
          </a:p>
          <a:p>
            <a:r>
              <a:rPr lang="en-US"/>
              <a:t>Think about it this way: each of these intelligences contributes uniquely to how we lead and interact with others. [Pause to engage with the audience.]</a:t>
            </a:r>
          </a:p>
          <a:p>
            <a:r>
              <a:rPr lang="en-US"/>
              <a:t/>
            </a:r>
          </a:p>
          <a:p>
            <a:r>
              <a:rPr lang="en-US"/>
              <a:t>By acknowledging and nurturing these diverse forms of intelligence, leaders can foster environments that thrive on inclusivity and comprehensive growth. This is not just about being a better leader; it’s about enabling everyone around us to grow and succeed. </a:t>
            </a:r>
          </a:p>
          <a:p>
            <a:r>
              <a:rPr lang="en-US"/>
              <a:t/>
            </a:r>
          </a:p>
          <a:p>
            <a:r>
              <a:rPr lang="en-US"/>
              <a:t>[Consider sharing a personal anecdote or a story to illustrate the importance of multiple intelligences in leadership.]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delve into the concept of states of consciousness, let's consider how understanding these states can truly elevate our leadership effectiveness. </a:t>
            </a:r>
          </a:p>
          <a:p>
            <a:r>
              <a:rPr lang="en-US"/>
              <a:t/>
            </a:r>
          </a:p>
          <a:p>
            <a:r>
              <a:rPr lang="en-US"/>
              <a:t>Firstly, higher states of consciousness are not just abstract ideas; they are practical tools that leaders can harness. [Pause briefly to let that idea sink in.]</a:t>
            </a:r>
          </a:p>
          <a:p>
            <a:r>
              <a:rPr lang="en-US"/>
              <a:t/>
            </a:r>
          </a:p>
          <a:p>
            <a:r>
              <a:rPr lang="en-US"/>
              <a:t>One key practice that aids in accessing these higher states is mindfulness. Through regular mindfulness practices, leaders can cultivate a heightened level of self-awareness. This awareness is crucial as it allows us to see situations more clearly and respond with greater wisdom. [Emphasize “self-awareness” and “wisdom.”]</a:t>
            </a:r>
          </a:p>
          <a:p>
            <a:r>
              <a:rPr lang="en-US"/>
              <a:t/>
            </a:r>
          </a:p>
          <a:p>
            <a:r>
              <a:rPr lang="en-US"/>
              <a:t>Similarly, meditation serves as another powerful practice. It helps unlock deeper levels of awareness that can lead to personal transformation. This transformation is not just personal but also extends to holistic growth, impacting how we lead and interact with others. [Pause to let this point resonate.]</a:t>
            </a:r>
          </a:p>
          <a:p>
            <a:r>
              <a:rPr lang="en-US"/>
              <a:t/>
            </a:r>
          </a:p>
          <a:p>
            <a:r>
              <a:rPr lang="en-US"/>
              <a:t>By integrating these practices, leaders can not only enhance their decision-making abilities but also foster personal and professional growth on a much deeper level. Remember, this is about tapping into our potential to lead with clarity and compassion. [Conclude with a confident tone.]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by greeting the audience warmly to create a connection.]</a:t>
            </a:r>
          </a:p>
          <a:p>
            <a:r>
              <a:rPr lang="en-US"/>
              <a:t/>
            </a:r>
          </a:p>
          <a:p>
            <a:r>
              <a:rPr lang="en-US"/>
              <a:t>As we continue our exploration of developmental pathways, let’s focus on the diversity inherent in each person's journey. [Pause briefly to allow this idea to resonate.]</a:t>
            </a:r>
          </a:p>
          <a:p>
            <a:r>
              <a:rPr lang="en-US"/>
              <a:t/>
            </a:r>
          </a:p>
          <a:p>
            <a:r>
              <a:rPr lang="en-US"/>
              <a:t>Every individual experiences growth in their own unique way, influenced by their values, experiences, and circumstances. This diversity shapes how they lead and make decisions. [Emphasize the word "unique" to highlight individuality.]</a:t>
            </a:r>
          </a:p>
          <a:p>
            <a:r>
              <a:rPr lang="en-US"/>
              <a:t/>
            </a:r>
          </a:p>
          <a:p>
            <a:r>
              <a:rPr lang="en-US"/>
              <a:t>Understanding different personality types is crucial for leaders. It helps in appreciating varied perspectives and fostering a collaborative environment. When team members feel valued for their unique contributions, the entire team thrives. [Pause to let the audience reflect on how this applies to their own experiences.]</a:t>
            </a:r>
          </a:p>
          <a:p>
            <a:r>
              <a:rPr lang="en-US"/>
              <a:t/>
            </a:r>
          </a:p>
          <a:p>
            <a:r>
              <a:rPr lang="en-US"/>
              <a:t>Cultural backgrounds also play a significant role in shaping our developmental pathways. They influence our beliefs, behaviors, and interactions. Leaders who recognize these cultural influences can engage more effectively with diverse teams and promote inclusivity. [Use a gentle tone to discuss cultural influences.]</a:t>
            </a:r>
          </a:p>
          <a:p>
            <a:r>
              <a:rPr lang="en-US"/>
              <a:t/>
            </a:r>
          </a:p>
          <a:p>
            <a:r>
              <a:rPr lang="en-US"/>
              <a:t>[Conclude with a brief pause to allow the audience to consider how they can apply these insights in their own leadership roles.]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explore the concept of integral practices in leadership. At its core, this involves cultivating a grounded awareness. Why is this important? Well, when leaders are grounded, they are better equipped to navigate the complex challenges they face. [Pause for a moment to let this point resonate.]</a:t>
            </a:r>
          </a:p>
          <a:p>
            <a:r>
              <a:rPr lang="en-US"/>
              <a:t/>
            </a:r>
          </a:p>
          <a:p>
            <a:r>
              <a:rPr lang="en-US"/>
              <a:t>By embracing mindfulness and presence, leaders can significantly enhance their decision-making abilities. This isn't just about making quicker decisions; it’s about making more informed and thoughtful choices that benefit the whole team. </a:t>
            </a:r>
          </a:p>
          <a:p>
            <a:r>
              <a:rPr lang="en-US"/>
              <a:t/>
            </a:r>
          </a:p>
          <a:p>
            <a:r>
              <a:rPr lang="en-US"/>
              <a:t>Moreover, mindfulness and presence allow leaders to foster deeper connections with their team members. When leaders are truly present, they create an environment where individuals can thrive, feeling both heard and valued. [Pause and look around the audience for engagement.]</a:t>
            </a:r>
          </a:p>
          <a:p>
            <a:r>
              <a:rPr lang="en-US"/>
              <a:t/>
            </a:r>
          </a:p>
          <a:p>
            <a:r>
              <a:rPr lang="en-US"/>
              <a:t>Incorporating these practices can transform not only leadership styles but also the workplace atmosphere, making it more inclusive and harmonious. [Pause for effect before moving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delve into holistic integration, let's focus on the profound impact of body practices like Qi Gong and breathwork. These aren't just physical exercises; they’re gateways to a stronger mind-body connection. [Pause for a moment.]</a:t>
            </a:r>
          </a:p>
          <a:p>
            <a:r>
              <a:rPr lang="en-US"/>
              <a:t/>
            </a:r>
          </a:p>
          <a:p>
            <a:r>
              <a:rPr lang="en-US"/>
              <a:t>When we engage in these practices, we enhance both our emotional and physical well-being. This isn't just about personal health; it’s crucial for leadership. Why? Because a balanced leader is a resilient leader. [Pause to let that sink in.]</a:t>
            </a:r>
          </a:p>
          <a:p>
            <a:r>
              <a:rPr lang="en-US"/>
              <a:t/>
            </a:r>
          </a:p>
          <a:p>
            <a:r>
              <a:rPr lang="en-US"/>
              <a:t>Think about how cultivating presence and balance can influence your ability to lead effectively. Such practices help you center yourself, allowing you to approach challenges with clarity and composure. This resilience is a cornerstone of successful leadership. [Emphasize the last point.]</a:t>
            </a:r>
          </a:p>
          <a:p>
            <a:r>
              <a:rPr lang="en-US"/>
              <a:t/>
            </a:r>
          </a:p>
          <a:p>
            <a:r>
              <a:rPr lang="en-US"/>
              <a:t>Remember, it's not about perfection but presence. Engaging with these practices regularly can be transformative, providing you with the tools to foster a more harmonious and productive environment. [End with a nod to the upcoming topic of compassionate leadership.]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Compassionate leadership is all about leading from the heart. [Pause] It involves developing an awareness that is centered on empathy and inclusivity. This approach not only supports creating a more supportive environment but also encourages a culture where every team member feels truly valued and understood. [Pause briefly for effect]</a:t>
            </a:r>
          </a:p>
          <a:p>
            <a:r>
              <a:rPr lang="en-US"/>
              <a:t/>
            </a:r>
          </a:p>
          <a:p>
            <a:r>
              <a:rPr lang="en-US"/>
              <a:t>Consider how this heart-centered awareness can significantly enhance team effectiveness. When people feel heard and appreciated, their commitment and performance naturally improve. [Pause to let this point sink in]</a:t>
            </a:r>
          </a:p>
          <a:p>
            <a:r>
              <a:rPr lang="en-US"/>
              <a:t/>
            </a:r>
          </a:p>
          <a:p>
            <a:r>
              <a:rPr lang="en-US"/>
              <a:t>As we move forward, think about how you can incorporate these compassionate leadership qualities into your own practices. How can you foster a more inclusive and empathic environment in your team? [Encourage the audience to reflect and engage with the idea]</a:t>
            </a:r>
          </a:p>
          <a:p>
            <a:r>
              <a:rPr lang="en-US"/>
              <a:t/>
            </a:r>
          </a:p>
          <a:p>
            <a:r>
              <a:rPr lang="en-US"/>
              <a:t>Remember, leading with compassion is not just a strategy—it's a powerful way to build meaningful connections and drive positive outcomes. [Conclude with a warm smile]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wrap up today’s discussion, let’s take a moment to reflect on the essence of personal transformation. [Pause for a moment to let this idea settle with the audience.] This transformation is not just a personal journey but a cornerstone of effective leadership. By understanding our own growth, we gain insights into how we can better lead others.</a:t>
            </a:r>
          </a:p>
          <a:p>
            <a:r>
              <a:rPr lang="en-US"/>
              <a:t/>
            </a:r>
          </a:p>
          <a:p>
            <a:r>
              <a:rPr lang="en-US"/>
              <a:t>Consider how all the elements we’ve discussed—mind-body practices, compassionate leadership, and more—are interconnected. They each play a vital role in creating a holistic approach to leadership. [Emphasize with a slight pause] It’s about harmonizing these aspects to foster environments where everyone thrives.</a:t>
            </a:r>
          </a:p>
          <a:p>
            <a:r>
              <a:rPr lang="en-US"/>
              <a:t/>
            </a:r>
          </a:p>
          <a:p>
            <a:r>
              <a:rPr lang="en-US"/>
              <a:t>I invite you to think about how you can integrate these concepts into your own leadership style. [Pause to encourage reflection] By doing so, you'll not only enhance your leadership capabilities but also contribute to a more inclusive and empathetic community. Thank you for engaging in this journey with me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7.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0.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4.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9.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0.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2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0" y="0"/>
            <a:ext cx="8991600" cy="10287000"/>
            <a:chOff x="0" y="0"/>
            <a:chExt cx="1035548" cy="1184737"/>
          </a:xfrm>
        </p:grpSpPr>
        <p:sp>
          <p:nvSpPr>
            <p:cNvPr name="Freeform 3" id="3"/>
            <p:cNvSpPr/>
            <p:nvPr/>
          </p:nvSpPr>
          <p:spPr>
            <a:xfrm flipH="false" flipV="false" rot="0">
              <a:off x="0" y="0"/>
              <a:ext cx="1035548" cy="1184737"/>
            </a:xfrm>
            <a:custGeom>
              <a:avLst/>
              <a:gdLst/>
              <a:ahLst/>
              <a:cxnLst/>
              <a:rect r="r" b="b" t="t" l="l"/>
              <a:pathLst>
                <a:path h="1184737" w="1035548">
                  <a:moveTo>
                    <a:pt x="0" y="0"/>
                  </a:moveTo>
                  <a:lnTo>
                    <a:pt x="1035548" y="0"/>
                  </a:lnTo>
                  <a:lnTo>
                    <a:pt x="1035548" y="1184737"/>
                  </a:lnTo>
                  <a:lnTo>
                    <a:pt x="0" y="1184737"/>
                  </a:lnTo>
                  <a:close/>
                </a:path>
              </a:pathLst>
            </a:custGeom>
            <a:blipFill>
              <a:blip r:embed="rId2"/>
              <a:stretch>
                <a:fillRect l="0" t="-378" r="0" b="-378"/>
              </a:stretch>
            </a:blipFill>
          </p:spPr>
        </p:sp>
      </p:grpSp>
      <p:grpSp>
        <p:nvGrpSpPr>
          <p:cNvPr name="Group 4" id="4"/>
          <p:cNvGrpSpPr/>
          <p:nvPr/>
        </p:nvGrpSpPr>
        <p:grpSpPr>
          <a:xfrm rot="0">
            <a:off x="10744200" y="666750"/>
            <a:ext cx="6877050" cy="585084"/>
            <a:chOff x="0" y="0"/>
            <a:chExt cx="9169400" cy="780112"/>
          </a:xfrm>
        </p:grpSpPr>
        <p:sp>
          <p:nvSpPr>
            <p:cNvPr name="Freeform 5" id="5"/>
            <p:cNvSpPr/>
            <p:nvPr/>
          </p:nvSpPr>
          <p:spPr>
            <a:xfrm flipH="true" flipV="false" rot="-5400000">
              <a:off x="36553" y="74861"/>
              <a:ext cx="555143" cy="628248"/>
            </a:xfrm>
            <a:custGeom>
              <a:avLst/>
              <a:gdLst/>
              <a:ahLst/>
              <a:cxnLst/>
              <a:rect r="r" b="b" t="t" l="l"/>
              <a:pathLst>
                <a:path h="628248" w="555143">
                  <a:moveTo>
                    <a:pt x="555143" y="0"/>
                  </a:moveTo>
                  <a:lnTo>
                    <a:pt x="0" y="0"/>
                  </a:lnTo>
                  <a:lnTo>
                    <a:pt x="0" y="628248"/>
                  </a:lnTo>
                  <a:lnTo>
                    <a:pt x="555143" y="628248"/>
                  </a:lnTo>
                  <a:lnTo>
                    <a:pt x="555143"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795304" y="95250"/>
              <a:ext cx="8374096" cy="684862"/>
            </a:xfrm>
            <a:prstGeom prst="rect">
              <a:avLst/>
            </a:prstGeom>
          </p:spPr>
          <p:txBody>
            <a:bodyPr anchor="t" rtlCol="false" tIns="0" lIns="0" bIns="0" rIns="0">
              <a:spAutoFit/>
            </a:bodyPr>
            <a:lstStyle/>
            <a:p>
              <a:pPr algn="l" marL="0" indent="0" lvl="0">
                <a:lnSpc>
                  <a:spcPts val="3555"/>
                </a:lnSpc>
              </a:pPr>
              <a:r>
                <a:rPr lang="en-US" sz="3864" spc="-77">
                  <a:solidFill>
                    <a:srgbClr val="FFFFFF"/>
                  </a:solidFill>
                  <a:latin typeface="Georgia Pro Light"/>
                  <a:ea typeface="Georgia Pro Light"/>
                  <a:cs typeface="Georgia Pro Light"/>
                  <a:sym typeface="Georgia Pro Light"/>
                </a:rPr>
                <a:t>Integral Transformations</a:t>
              </a:r>
            </a:p>
          </p:txBody>
        </p:sp>
      </p:grpSp>
      <p:grpSp>
        <p:nvGrpSpPr>
          <p:cNvPr name="Group 7" id="7"/>
          <p:cNvGrpSpPr/>
          <p:nvPr/>
        </p:nvGrpSpPr>
        <p:grpSpPr>
          <a:xfrm rot="0">
            <a:off x="10734675" y="1562100"/>
            <a:ext cx="6886575" cy="3048073"/>
            <a:chOff x="0" y="0"/>
            <a:chExt cx="9182100" cy="4064098"/>
          </a:xfrm>
        </p:grpSpPr>
        <p:sp>
          <p:nvSpPr>
            <p:cNvPr name="TextBox 8" id="8"/>
            <p:cNvSpPr txBox="true"/>
            <p:nvPr/>
          </p:nvSpPr>
          <p:spPr>
            <a:xfrm rot="0">
              <a:off x="0" y="142875"/>
              <a:ext cx="9182100" cy="2874645"/>
            </a:xfrm>
            <a:prstGeom prst="rect">
              <a:avLst/>
            </a:prstGeom>
          </p:spPr>
          <p:txBody>
            <a:bodyPr anchor="t" rtlCol="false" tIns="0" lIns="0" bIns="0" rIns="0">
              <a:spAutoFit/>
            </a:bodyPr>
            <a:lstStyle/>
            <a:p>
              <a:pPr algn="l" marL="0" indent="0" lvl="0">
                <a:lnSpc>
                  <a:spcPts val="8100"/>
                </a:lnSpc>
              </a:pPr>
              <a:r>
                <a:rPr lang="en-US" sz="8100">
                  <a:solidFill>
                    <a:srgbClr val="FFFFFF"/>
                  </a:solidFill>
                  <a:latin typeface="Georgia Pro Light"/>
                  <a:ea typeface="Georgia Pro Light"/>
                  <a:cs typeface="Georgia Pro Light"/>
                  <a:sym typeface="Georgia Pro Light"/>
                </a:rPr>
                <a:t>Personal Transformation</a:t>
              </a:r>
            </a:p>
          </p:txBody>
        </p:sp>
        <p:sp>
          <p:nvSpPr>
            <p:cNvPr name="TextBox 9" id="9"/>
            <p:cNvSpPr txBox="true"/>
            <p:nvPr/>
          </p:nvSpPr>
          <p:spPr>
            <a:xfrm rot="0">
              <a:off x="0" y="3268443"/>
              <a:ext cx="9172670" cy="795655"/>
            </a:xfrm>
            <a:prstGeom prst="rect">
              <a:avLst/>
            </a:prstGeom>
          </p:spPr>
          <p:txBody>
            <a:bodyPr anchor="t" rtlCol="false" tIns="0" lIns="0" bIns="0" rIns="0">
              <a:spAutoFit/>
            </a:bodyPr>
            <a:lstStyle/>
            <a:p>
              <a:pPr algn="l" marL="0" indent="0" lvl="0">
                <a:lnSpc>
                  <a:spcPts val="5039"/>
                </a:lnSpc>
              </a:pPr>
              <a:r>
                <a:rPr lang="en-US" sz="3599">
                  <a:solidFill>
                    <a:srgbClr val="FFFFFF"/>
                  </a:solidFill>
                  <a:latin typeface="DM Sans"/>
                  <a:ea typeface="DM Sans"/>
                  <a:cs typeface="DM Sans"/>
                  <a:sym typeface="DM Sans"/>
                </a:rPr>
                <a:t>Presented by John Doe</a:t>
              </a:r>
            </a:p>
          </p:txBody>
        </p:sp>
      </p:grpSp>
    </p:spTree>
  </p:cSld>
  <p:clrMapOvr>
    <a:masterClrMapping/>
  </p:clrMapOvr>
</p:sld>
</file>

<file path=ppt/slides/slide2.xml><?xml version="1.0" encoding="utf-8"?>
<p:sld xmlns:p="http://schemas.openxmlformats.org/presentationml/2006/main" xmlns:a="http://schemas.openxmlformats.org/drawingml/2006/main">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0067925" cy="6099618"/>
            <a:chOff x="0" y="0"/>
            <a:chExt cx="13423900" cy="8132824"/>
          </a:xfrm>
        </p:grpSpPr>
        <p:sp>
          <p:nvSpPr>
            <p:cNvPr name="TextBox 3" id="3"/>
            <p:cNvSpPr txBox="true"/>
            <p:nvPr/>
          </p:nvSpPr>
          <p:spPr>
            <a:xfrm rot="0">
              <a:off x="0" y="6213475"/>
              <a:ext cx="10522714" cy="1919349"/>
            </a:xfrm>
            <a:prstGeom prst="rect">
              <a:avLst/>
            </a:prstGeom>
          </p:spPr>
          <p:txBody>
            <a:bodyPr anchor="t" rtlCol="false" tIns="0" lIns="0" bIns="0" rIns="0">
              <a:spAutoFit/>
            </a:bodyPr>
            <a:lstStyle/>
            <a:p>
              <a:pPr algn="l" marL="0" indent="0" lvl="0">
                <a:lnSpc>
                  <a:spcPts val="2939"/>
                </a:lnSpc>
              </a:pPr>
              <a:r>
                <a:rPr lang="en-US" sz="2099">
                  <a:solidFill>
                    <a:srgbClr val="FFFFFF"/>
                  </a:solidFill>
                  <a:latin typeface="DM Sans"/>
                  <a:ea typeface="DM Sans"/>
                  <a:cs typeface="DM Sans"/>
                  <a:sym typeface="DM Sans"/>
                </a:rPr>
                <a:t>Transformation is not about becoming something new; it’s about </a:t>
              </a:r>
              <a:r>
                <a:rPr lang="en-US" b="true" sz="2099">
                  <a:solidFill>
                    <a:srgbClr val="FFFFFF"/>
                  </a:solidFill>
                  <a:latin typeface="DM Sans Bold"/>
                  <a:ea typeface="DM Sans Bold"/>
                  <a:cs typeface="DM Sans Bold"/>
                  <a:sym typeface="DM Sans Bold"/>
                </a:rPr>
                <a:t>remembering wholeness</a:t>
              </a:r>
              <a:r>
                <a:rPr lang="en-US" sz="2099">
                  <a:solidFill>
                    <a:srgbClr val="FFFFFF"/>
                  </a:solidFill>
                  <a:latin typeface="DM Sans"/>
                  <a:ea typeface="DM Sans"/>
                  <a:cs typeface="DM Sans"/>
                  <a:sym typeface="DM Sans"/>
                </a:rPr>
                <a:t>. Leaders must evolve their consciousness to navigate the complexities of today’s world, fostering authentic growth and connection.</a:t>
              </a:r>
            </a:p>
          </p:txBody>
        </p:sp>
        <p:sp>
          <p:nvSpPr>
            <p:cNvPr name="TextBox 4" id="4"/>
            <p:cNvSpPr txBox="true"/>
            <p:nvPr/>
          </p:nvSpPr>
          <p:spPr>
            <a:xfrm rot="0">
              <a:off x="0" y="66675"/>
              <a:ext cx="13423900" cy="4526496"/>
            </a:xfrm>
            <a:prstGeom prst="rect">
              <a:avLst/>
            </a:prstGeom>
          </p:spPr>
          <p:txBody>
            <a:bodyPr anchor="t" rtlCol="false" tIns="0" lIns="0" bIns="0" rIns="0">
              <a:spAutoFit/>
            </a:bodyPr>
            <a:lstStyle/>
            <a:p>
              <a:pPr algn="l" marL="0" indent="0" lvl="0">
                <a:lnSpc>
                  <a:spcPts val="8800"/>
                </a:lnSpc>
                <a:spcBef>
                  <a:spcPct val="0"/>
                </a:spcBef>
              </a:pPr>
              <a:r>
                <a:rPr lang="en-US" sz="8000">
                  <a:solidFill>
                    <a:srgbClr val="FFFFFF"/>
                  </a:solidFill>
                  <a:latin typeface="Georgia Pro Light"/>
                  <a:ea typeface="Georgia Pro Light"/>
                  <a:cs typeface="Georgia Pro Light"/>
                  <a:sym typeface="Georgia Pro Light"/>
                </a:rPr>
                <a:t>The Essence of Personal Transformation</a:t>
              </a:r>
            </a:p>
          </p:txBody>
        </p:sp>
        <p:sp>
          <p:nvSpPr>
            <p:cNvPr name="TextBox 5" id="5"/>
            <p:cNvSpPr txBox="true"/>
            <p:nvPr/>
          </p:nvSpPr>
          <p:spPr>
            <a:xfrm rot="0">
              <a:off x="22395" y="5019675"/>
              <a:ext cx="13401505" cy="569172"/>
            </a:xfrm>
            <a:prstGeom prst="rect">
              <a:avLst/>
            </a:prstGeom>
          </p:spPr>
          <p:txBody>
            <a:bodyPr anchor="t" rtlCol="false" tIns="0" lIns="0" bIns="0" rIns="0">
              <a:spAutoFit/>
            </a:bodyPr>
            <a:lstStyle/>
            <a:p>
              <a:pPr algn="l" marL="0" indent="0" lvl="0">
                <a:lnSpc>
                  <a:spcPts val="3640"/>
                </a:lnSpc>
              </a:pPr>
              <a:r>
                <a:rPr lang="en-US" sz="2600">
                  <a:solidFill>
                    <a:srgbClr val="FFFFFF"/>
                  </a:solidFill>
                  <a:latin typeface="DM Sans"/>
                  <a:ea typeface="DM Sans"/>
                  <a:cs typeface="DM Sans"/>
                  <a:sym typeface="DM Sans"/>
                </a:rPr>
                <a:t>EMBRACING WHOLENESS IN LEADERSHIP JOURNEY</a:t>
              </a:r>
            </a:p>
          </p:txBody>
        </p:sp>
      </p:grpSp>
      <p:grpSp>
        <p:nvGrpSpPr>
          <p:cNvPr name="Group 6" id="6"/>
          <p:cNvGrpSpPr/>
          <p:nvPr/>
        </p:nvGrpSpPr>
        <p:grpSpPr>
          <a:xfrm rot="0">
            <a:off x="16824544" y="8838298"/>
            <a:ext cx="796706" cy="781952"/>
            <a:chOff x="0" y="0"/>
            <a:chExt cx="685800" cy="673100"/>
          </a:xfrm>
        </p:grpSpPr>
        <p:sp>
          <p:nvSpPr>
            <p:cNvPr name="Freeform 7" id="7"/>
            <p:cNvSpPr/>
            <p:nvPr/>
          </p:nvSpPr>
          <p:spPr>
            <a:xfrm flipH="false" flipV="false" rot="0">
              <a:off x="0" y="0"/>
              <a:ext cx="685800" cy="668020"/>
            </a:xfrm>
            <a:custGeom>
              <a:avLst/>
              <a:gdLst/>
              <a:ahLst/>
              <a:cxnLst/>
              <a:rect r="r" b="b" t="t" l="l"/>
              <a:pathLst>
                <a:path h="668020" w="685800">
                  <a:moveTo>
                    <a:pt x="342900" y="0"/>
                  </a:moveTo>
                  <a:lnTo>
                    <a:pt x="434340" y="162560"/>
                  </a:lnTo>
                  <a:lnTo>
                    <a:pt x="618490" y="132080"/>
                  </a:lnTo>
                  <a:lnTo>
                    <a:pt x="547370" y="304800"/>
                  </a:lnTo>
                  <a:lnTo>
                    <a:pt x="685800" y="430530"/>
                  </a:lnTo>
                  <a:lnTo>
                    <a:pt x="506730" y="482600"/>
                  </a:lnTo>
                  <a:lnTo>
                    <a:pt x="495300" y="668020"/>
                  </a:lnTo>
                  <a:lnTo>
                    <a:pt x="342900" y="561340"/>
                  </a:lnTo>
                  <a:lnTo>
                    <a:pt x="190500" y="668020"/>
                  </a:lnTo>
                  <a:lnTo>
                    <a:pt x="179070" y="482600"/>
                  </a:lnTo>
                  <a:lnTo>
                    <a:pt x="0" y="430530"/>
                  </a:lnTo>
                  <a:lnTo>
                    <a:pt x="138430" y="304800"/>
                  </a:lnTo>
                  <a:lnTo>
                    <a:pt x="67310" y="132080"/>
                  </a:lnTo>
                  <a:lnTo>
                    <a:pt x="251460" y="162560"/>
                  </a:lnTo>
                  <a:close/>
                </a:path>
              </a:pathLst>
            </a:custGeom>
            <a:solidFill>
              <a:srgbClr val="FFFFFF"/>
            </a:solidFill>
          </p:spPr>
        </p:sp>
        <p:sp>
          <p:nvSpPr>
            <p:cNvPr name="TextBox 8" id="8"/>
            <p:cNvSpPr txBox="true"/>
            <p:nvPr/>
          </p:nvSpPr>
          <p:spPr>
            <a:xfrm>
              <a:off x="139700" y="117475"/>
              <a:ext cx="406400" cy="441325"/>
            </a:xfrm>
            <a:prstGeom prst="rect">
              <a:avLst/>
            </a:prstGeom>
          </p:spPr>
          <p:txBody>
            <a:bodyPr anchor="ctr" rtlCol="false" tIns="50800" lIns="50800" bIns="50800" rIns="50800"/>
            <a:lstStyle/>
            <a:p>
              <a:pPr algn="ctr">
                <a:lnSpc>
                  <a:spcPts val="2940"/>
                </a:lnSpc>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3747081"/>
            <a:chOff x="0" y="0"/>
            <a:chExt cx="11099800" cy="49961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Transformation in Leadership</a:t>
              </a:r>
            </a:p>
          </p:txBody>
        </p:sp>
        <p:sp>
          <p:nvSpPr>
            <p:cNvPr name="TextBox 6" id="6"/>
            <p:cNvSpPr txBox="true"/>
            <p:nvPr/>
          </p:nvSpPr>
          <p:spPr>
            <a:xfrm rot="0">
              <a:off x="0" y="3533703"/>
              <a:ext cx="11099800" cy="14624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In today's complex environment, </a:t>
              </a:r>
              <a:r>
                <a:rPr lang="en-US" b="true" sz="2100">
                  <a:solidFill>
                    <a:srgbClr val="FFFFFF"/>
                  </a:solidFill>
                  <a:latin typeface="DM Sans Bold"/>
                  <a:ea typeface="DM Sans Bold"/>
                  <a:cs typeface="DM Sans Bold"/>
                  <a:sym typeface="DM Sans Bold"/>
                </a:rPr>
                <a:t>genuine transformation</a:t>
              </a:r>
              <a:r>
                <a:rPr lang="en-US" sz="2100">
                  <a:solidFill>
                    <a:srgbClr val="FFFFFF"/>
                  </a:solidFill>
                  <a:latin typeface="DM Sans"/>
                  <a:ea typeface="DM Sans"/>
                  <a:cs typeface="DM Sans"/>
                  <a:sym typeface="DM Sans"/>
                </a:rPr>
                <a:t> is crucial for leaders. It involves inner shifts in consciousness, empowering them to navigate uncertainty and drive meaningful change.</a:t>
              </a:r>
            </a:p>
          </p:txBody>
        </p:sp>
      </p:grpSp>
    </p:spTree>
  </p:cSld>
  <p:clrMapOvr>
    <a:masterClrMapping/>
  </p:clrMapOvr>
</p:sld>
</file>

<file path=ppt/slides/slide4.xml><?xml version="1.0" encoding="utf-8"?>
<p:sld xmlns:p="http://schemas.openxmlformats.org/presentationml/2006/main" xmlns:a="http://schemas.openxmlformats.org/drawingml/2006/main">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0067925" cy="4191635"/>
            <a:chOff x="0" y="0"/>
            <a:chExt cx="13423900" cy="5588847"/>
          </a:xfrm>
        </p:grpSpPr>
        <p:sp>
          <p:nvSpPr>
            <p:cNvPr name="TextBox 3" id="3"/>
            <p:cNvSpPr txBox="true"/>
            <p:nvPr/>
          </p:nvSpPr>
          <p:spPr>
            <a:xfrm rot="0">
              <a:off x="0" y="66675"/>
              <a:ext cx="13423900" cy="4526496"/>
            </a:xfrm>
            <a:prstGeom prst="rect">
              <a:avLst/>
            </a:prstGeom>
          </p:spPr>
          <p:txBody>
            <a:bodyPr anchor="t" rtlCol="false" tIns="0" lIns="0" bIns="0" rIns="0">
              <a:spAutoFit/>
            </a:bodyPr>
            <a:lstStyle/>
            <a:p>
              <a:pPr algn="l" marL="0" indent="0" lvl="0">
                <a:lnSpc>
                  <a:spcPts val="8800"/>
                </a:lnSpc>
                <a:spcBef>
                  <a:spcPct val="0"/>
                </a:spcBef>
              </a:pPr>
              <a:r>
                <a:rPr lang="en-US" sz="8000">
                  <a:solidFill>
                    <a:srgbClr val="FFFFFF"/>
                  </a:solidFill>
                  <a:latin typeface="Georgia Pro Light"/>
                  <a:ea typeface="Georgia Pro Light"/>
                  <a:cs typeface="Georgia Pro Light"/>
                  <a:sym typeface="Georgia Pro Light"/>
                </a:rPr>
                <a:t>Understanding the AQAL Integral Framework</a:t>
              </a:r>
            </a:p>
          </p:txBody>
        </p:sp>
        <p:sp>
          <p:nvSpPr>
            <p:cNvPr name="TextBox 4" id="4"/>
            <p:cNvSpPr txBox="true"/>
            <p:nvPr/>
          </p:nvSpPr>
          <p:spPr>
            <a:xfrm rot="0">
              <a:off x="22395" y="5019675"/>
              <a:ext cx="13401505" cy="569172"/>
            </a:xfrm>
            <a:prstGeom prst="rect">
              <a:avLst/>
            </a:prstGeom>
          </p:spPr>
          <p:txBody>
            <a:bodyPr anchor="t" rtlCol="false" tIns="0" lIns="0" bIns="0" rIns="0">
              <a:spAutoFit/>
            </a:bodyPr>
            <a:lstStyle/>
            <a:p>
              <a:pPr algn="l" marL="0" indent="0" lvl="0">
                <a:lnSpc>
                  <a:spcPts val="3640"/>
                </a:lnSpc>
              </a:pPr>
              <a:r>
                <a:rPr lang="en-US" sz="2600">
                  <a:solidFill>
                    <a:srgbClr val="FFFFFF"/>
                  </a:solidFill>
                  <a:latin typeface="DM Sans"/>
                  <a:ea typeface="DM Sans"/>
                  <a:cs typeface="DM Sans"/>
                  <a:sym typeface="DM Sans"/>
                </a:rPr>
                <a:t>A COMPREHENSIVE MAP FOR PERSONAL GROWTH</a:t>
              </a:r>
            </a:p>
          </p:txBody>
        </p:sp>
      </p:grpSp>
      <p:grpSp>
        <p:nvGrpSpPr>
          <p:cNvPr name="Group 5" id="5"/>
          <p:cNvGrpSpPr/>
          <p:nvPr/>
        </p:nvGrpSpPr>
        <p:grpSpPr>
          <a:xfrm rot="0">
            <a:off x="16824544" y="8838298"/>
            <a:ext cx="796706" cy="781952"/>
            <a:chOff x="0" y="0"/>
            <a:chExt cx="685800" cy="673100"/>
          </a:xfrm>
        </p:grpSpPr>
        <p:sp>
          <p:nvSpPr>
            <p:cNvPr name="Freeform 6" id="6"/>
            <p:cNvSpPr/>
            <p:nvPr/>
          </p:nvSpPr>
          <p:spPr>
            <a:xfrm flipH="false" flipV="false" rot="0">
              <a:off x="0" y="0"/>
              <a:ext cx="685800" cy="668020"/>
            </a:xfrm>
            <a:custGeom>
              <a:avLst/>
              <a:gdLst/>
              <a:ahLst/>
              <a:cxnLst/>
              <a:rect r="r" b="b" t="t" l="l"/>
              <a:pathLst>
                <a:path h="668020" w="685800">
                  <a:moveTo>
                    <a:pt x="342900" y="0"/>
                  </a:moveTo>
                  <a:lnTo>
                    <a:pt x="434340" y="162560"/>
                  </a:lnTo>
                  <a:lnTo>
                    <a:pt x="618490" y="132080"/>
                  </a:lnTo>
                  <a:lnTo>
                    <a:pt x="547370" y="304800"/>
                  </a:lnTo>
                  <a:lnTo>
                    <a:pt x="685800" y="430530"/>
                  </a:lnTo>
                  <a:lnTo>
                    <a:pt x="506730" y="482600"/>
                  </a:lnTo>
                  <a:lnTo>
                    <a:pt x="495300" y="668020"/>
                  </a:lnTo>
                  <a:lnTo>
                    <a:pt x="342900" y="561340"/>
                  </a:lnTo>
                  <a:lnTo>
                    <a:pt x="190500" y="668020"/>
                  </a:lnTo>
                  <a:lnTo>
                    <a:pt x="179070" y="482600"/>
                  </a:lnTo>
                  <a:lnTo>
                    <a:pt x="0" y="430530"/>
                  </a:lnTo>
                  <a:lnTo>
                    <a:pt x="138430" y="304800"/>
                  </a:lnTo>
                  <a:lnTo>
                    <a:pt x="67310" y="132080"/>
                  </a:lnTo>
                  <a:lnTo>
                    <a:pt x="251460" y="162560"/>
                  </a:lnTo>
                  <a:close/>
                </a:path>
              </a:pathLst>
            </a:custGeom>
            <a:solidFill>
              <a:srgbClr val="FFFFFF"/>
            </a:solidFill>
          </p:spPr>
        </p:sp>
        <p:sp>
          <p:nvSpPr>
            <p:cNvPr name="TextBox 7" id="7"/>
            <p:cNvSpPr txBox="true"/>
            <p:nvPr/>
          </p:nvSpPr>
          <p:spPr>
            <a:xfrm>
              <a:off x="139700" y="117475"/>
              <a:ext cx="406400" cy="441325"/>
            </a:xfrm>
            <a:prstGeom prst="rect">
              <a:avLst/>
            </a:prstGeom>
          </p:spPr>
          <p:txBody>
            <a:bodyPr anchor="ctr" rtlCol="false" tIns="50800" lIns="50800" bIns="50800" rIns="50800"/>
            <a:lstStyle/>
            <a:p>
              <a:pPr algn="ctr">
                <a:lnSpc>
                  <a:spcPts val="2940"/>
                </a:lnSpc>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The Four Quadrants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The AQAL framework's </a:t>
              </a:r>
              <a:r>
                <a:rPr lang="en-US" b="true" sz="2100">
                  <a:solidFill>
                    <a:srgbClr val="FFFFFF"/>
                  </a:solidFill>
                  <a:latin typeface="DM Sans Bold"/>
                  <a:ea typeface="DM Sans Bold"/>
                  <a:cs typeface="DM Sans Bold"/>
                  <a:sym typeface="DM Sans Bold"/>
                </a:rPr>
                <a:t>upper left</a:t>
              </a:r>
              <a:r>
                <a:rPr lang="en-US" sz="2100">
                  <a:solidFill>
                    <a:srgbClr val="FFFFFF"/>
                  </a:solidFill>
                  <a:latin typeface="DM Sans"/>
                  <a:ea typeface="DM Sans"/>
                  <a:cs typeface="DM Sans"/>
                  <a:sym typeface="DM Sans"/>
                </a:rPr>
                <a:t> and </a:t>
              </a:r>
              <a:r>
                <a:rPr lang="en-US" b="true" sz="2100">
                  <a:solidFill>
                    <a:srgbClr val="FFFFFF"/>
                  </a:solidFill>
                  <a:latin typeface="DM Sans Bold"/>
                  <a:ea typeface="DM Sans Bold"/>
                  <a:cs typeface="DM Sans Bold"/>
                  <a:sym typeface="DM Sans Bold"/>
                </a:rPr>
                <a:t>upper right</a:t>
              </a:r>
              <a:r>
                <a:rPr lang="en-US" sz="2100">
                  <a:solidFill>
                    <a:srgbClr val="FFFFFF"/>
                  </a:solidFill>
                  <a:latin typeface="DM Sans"/>
                  <a:ea typeface="DM Sans"/>
                  <a:cs typeface="DM Sans"/>
                  <a:sym typeface="DM Sans"/>
                </a:rPr>
                <a:t> quadrants represent the </a:t>
              </a:r>
              <a:r>
                <a:rPr lang="en-US" b="true" sz="2100">
                  <a:solidFill>
                    <a:srgbClr val="FFFFFF"/>
                  </a:solidFill>
                  <a:latin typeface="DM Sans Bold"/>
                  <a:ea typeface="DM Sans Bold"/>
                  <a:cs typeface="DM Sans Bold"/>
                  <a:sym typeface="DM Sans Bold"/>
                </a:rPr>
                <a:t>inner</a:t>
              </a:r>
              <a:r>
                <a:rPr lang="en-US" sz="2100">
                  <a:solidFill>
                    <a:srgbClr val="FFFFFF"/>
                  </a:solidFill>
                  <a:latin typeface="DM Sans"/>
                  <a:ea typeface="DM Sans"/>
                  <a:cs typeface="DM Sans"/>
                  <a:sym typeface="DM Sans"/>
                </a:rPr>
                <a:t> and </a:t>
              </a:r>
              <a:r>
                <a:rPr lang="en-US" b="true" sz="2100">
                  <a:solidFill>
                    <a:srgbClr val="FFFFFF"/>
                  </a:solidFill>
                  <a:latin typeface="DM Sans Bold"/>
                  <a:ea typeface="DM Sans Bold"/>
                  <a:cs typeface="DM Sans Bold"/>
                  <a:sym typeface="DM Sans Bold"/>
                </a:rPr>
                <a:t>outer</a:t>
              </a:r>
              <a:r>
                <a:rPr lang="en-US" sz="2100">
                  <a:solidFill>
                    <a:srgbClr val="FFFFFF"/>
                  </a:solidFill>
                  <a:latin typeface="DM Sans"/>
                  <a:ea typeface="DM Sans"/>
                  <a:cs typeface="DM Sans"/>
                  <a:sym typeface="DM Sans"/>
                </a:rPr>
                <a:t> realms of human experience, illustrating how thoughts and actions shape personal and leadership growth.</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2134273" cy="2906702"/>
          </a:xfrm>
        </p:grpSpPr>
        <p:sp>
          <p:nvSpPr>
            <p:cNvPr name="Freeform 3" id="3"/>
            <p:cNvSpPr/>
            <p:nvPr/>
          </p:nvSpPr>
          <p:spPr>
            <a:xfrm flipH="false" flipV="false" rot="0">
              <a:off x="0" y="0"/>
              <a:ext cx="2134273" cy="2906702"/>
            </a:xfrm>
            <a:custGeom>
              <a:avLst/>
              <a:gdLst/>
              <a:ahLst/>
              <a:cxnLst/>
              <a:rect r="r" b="b" t="t" l="l"/>
              <a:pathLst>
                <a:path h="2906702" w="2134273">
                  <a:moveTo>
                    <a:pt x="0" y="0"/>
                  </a:moveTo>
                  <a:lnTo>
                    <a:pt x="2134273" y="0"/>
                  </a:lnTo>
                  <a:lnTo>
                    <a:pt x="2134273" y="2906702"/>
                  </a:lnTo>
                  <a:lnTo>
                    <a:pt x="0" y="2906702"/>
                  </a:lnTo>
                  <a:close/>
                </a:path>
              </a:pathLst>
            </a:custGeom>
            <a:blipFill>
              <a:blip r:embed="rId3"/>
              <a:stretch>
                <a:fillRect l="0" t="-205" r="0" b="-205"/>
              </a:stretch>
            </a:blipFill>
          </p:spPr>
        </p:sp>
      </p:grpSp>
      <p:sp>
        <p:nvSpPr>
          <p:cNvPr name="TextBox 4" id="4"/>
          <p:cNvSpPr txBox="true"/>
          <p:nvPr/>
        </p:nvSpPr>
        <p:spPr>
          <a:xfrm rot="0">
            <a:off x="666750" y="733425"/>
            <a:ext cx="8629650" cy="2263778"/>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AQAL Quadrants Continued</a:t>
            </a:r>
          </a:p>
        </p:txBody>
      </p:sp>
      <p:grpSp>
        <p:nvGrpSpPr>
          <p:cNvPr name="Group 5" id="5"/>
          <p:cNvGrpSpPr/>
          <p:nvPr/>
        </p:nvGrpSpPr>
        <p:grpSpPr>
          <a:xfrm rot="0">
            <a:off x="2105025" y="4400550"/>
            <a:ext cx="5753100" cy="4337685"/>
            <a:chOff x="0" y="0"/>
            <a:chExt cx="7670800" cy="5783580"/>
          </a:xfrm>
        </p:grpSpPr>
        <p:sp>
          <p:nvSpPr>
            <p:cNvPr name="TextBox 6" id="6"/>
            <p:cNvSpPr txBox="true"/>
            <p:nvPr/>
          </p:nvSpPr>
          <p:spPr>
            <a:xfrm rot="0">
              <a:off x="0" y="668655"/>
              <a:ext cx="7670800" cy="525145"/>
            </a:xfrm>
            <a:prstGeom prst="rect">
              <a:avLst/>
            </a:prstGeom>
          </p:spPr>
          <p:txBody>
            <a:bodyPr anchor="t" rtlCol="false" tIns="0" lIns="0" bIns="0" rIns="0">
              <a:spAutoFit/>
            </a:bodyPr>
            <a:lstStyle/>
            <a:p>
              <a:pPr algn="l" marL="0" indent="0" lvl="0">
                <a:lnSpc>
                  <a:spcPts val="3359"/>
                </a:lnSpc>
              </a:pPr>
              <a:r>
                <a:rPr lang="en-US" sz="2400">
                  <a:solidFill>
                    <a:srgbClr val="FFFFFF"/>
                  </a:solidFill>
                  <a:latin typeface="DM Sans"/>
                  <a:ea typeface="DM Sans"/>
                  <a:cs typeface="DM Sans"/>
                  <a:sym typeface="DM Sans"/>
                </a:rPr>
                <a:t>Leadership Consultant</a:t>
              </a:r>
            </a:p>
          </p:txBody>
        </p:sp>
        <p:sp>
          <p:nvSpPr>
            <p:cNvPr name="TextBox 7" id="7"/>
            <p:cNvSpPr txBox="true"/>
            <p:nvPr/>
          </p:nvSpPr>
          <p:spPr>
            <a:xfrm rot="0">
              <a:off x="0" y="2339975"/>
              <a:ext cx="7670800" cy="34436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“Integrating the Lower Left and Lower Right quadrants has transformed my approach to leadership. By focusing on shared values and organizational structures, I’ve seen significant improvements in team dynamics and overall effectiveness. This holistic perspective is crucial for navigating today’s complexities.”</a:t>
              </a:r>
            </a:p>
          </p:txBody>
        </p:sp>
        <p:sp>
          <p:nvSpPr>
            <p:cNvPr name="TextBox 8" id="8"/>
            <p:cNvSpPr txBox="true"/>
            <p:nvPr/>
          </p:nvSpPr>
          <p:spPr>
            <a:xfrm rot="0">
              <a:off x="0" y="-47625"/>
              <a:ext cx="7670800" cy="569172"/>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JANE DOE</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1A1A2E"/>
        </a:solidFill>
      </p:bgPr>
    </p:bg>
    <p:spTree>
      <p:nvGrpSpPr>
        <p:cNvPr id="1" name=""/>
        <p:cNvGrpSpPr/>
        <p:nvPr/>
      </p:nvGrpSpPr>
      <p:grpSpPr>
        <a:xfrm>
          <a:off x="0" y="0"/>
          <a:ext cx="0" cy="0"/>
          <a:chOff x="0" y="0"/>
          <a:chExt cx="0" cy="0"/>
        </a:xfrm>
      </p:grpSpPr>
      <p:sp>
        <p:nvSpPr>
          <p:cNvPr name="TextBox 2" id="2"/>
          <p:cNvSpPr txBox="true"/>
          <p:nvPr/>
        </p:nvSpPr>
        <p:spPr>
          <a:xfrm rot="0">
            <a:off x="666750" y="733425"/>
            <a:ext cx="5753100" cy="3378203"/>
          </a:xfrm>
          <a:prstGeom prst="rect">
            <a:avLst/>
          </a:prstGeom>
        </p:spPr>
        <p:txBody>
          <a:bodyPr anchor="t" rtlCol="false" tIns="0" lIns="0" bIns="0" rIns="0">
            <a:spAutoFit/>
          </a:bodyPr>
          <a:lstStyle/>
          <a:p>
            <a:pPr algn="l" marL="0" indent="0" lvl="0">
              <a:lnSpc>
                <a:spcPts val="8800"/>
              </a:lnSpc>
              <a:spcBef>
                <a:spcPct val="0"/>
              </a:spcBef>
            </a:pPr>
            <a:r>
              <a:rPr lang="en-US" sz="8000">
                <a:solidFill>
                  <a:srgbClr val="FFFFFF"/>
                </a:solidFill>
                <a:latin typeface="Georgia Pro Light"/>
                <a:ea typeface="Georgia Pro Light"/>
                <a:cs typeface="Georgia Pro Light"/>
                <a:sym typeface="Georgia Pro Light"/>
              </a:rPr>
              <a:t>The Four Quadrants in Leadership</a:t>
            </a:r>
          </a:p>
        </p:txBody>
      </p:sp>
      <p:sp>
        <p:nvSpPr>
          <p:cNvPr name="TextBox 3" id="3"/>
          <p:cNvSpPr txBox="true"/>
          <p:nvPr/>
        </p:nvSpPr>
        <p:spPr>
          <a:xfrm rot="0">
            <a:off x="9296400" y="2409825"/>
            <a:ext cx="7191375" cy="1442752"/>
          </a:xfrm>
          <a:prstGeom prst="rect">
            <a:avLst/>
          </a:prstGeom>
        </p:spPr>
        <p:txBody>
          <a:bodyPr anchor="t" rtlCol="false" tIns="0" lIns="0" bIns="0" rIns="0">
            <a:spAutoFit/>
          </a:bodyPr>
          <a:lstStyle/>
          <a:p>
            <a:pPr algn="l" marL="0" indent="0" lvl="0">
              <a:lnSpc>
                <a:spcPts val="2903"/>
              </a:lnSpc>
            </a:pPr>
            <a:r>
              <a:rPr lang="en-US" sz="2073">
                <a:solidFill>
                  <a:srgbClr val="FFFFFF"/>
                </a:solidFill>
                <a:latin typeface="DM Sans"/>
                <a:ea typeface="DM Sans"/>
                <a:cs typeface="DM Sans"/>
                <a:sym typeface="DM Sans"/>
              </a:rPr>
              <a:t>Effective leadership requires </a:t>
            </a:r>
            <a:r>
              <a:rPr lang="en-US" b="true" sz="2073">
                <a:solidFill>
                  <a:srgbClr val="FFFFFF"/>
                </a:solidFill>
                <a:latin typeface="DM Sans Bold"/>
                <a:ea typeface="DM Sans Bold"/>
                <a:cs typeface="DM Sans Bold"/>
                <a:sym typeface="DM Sans Bold"/>
              </a:rPr>
              <a:t>mindful self-awareness</a:t>
            </a:r>
            <a:r>
              <a:rPr lang="en-US" sz="2073">
                <a:solidFill>
                  <a:srgbClr val="FFFFFF"/>
                </a:solidFill>
                <a:latin typeface="DM Sans"/>
                <a:ea typeface="DM Sans"/>
                <a:cs typeface="DM Sans"/>
                <a:sym typeface="DM Sans"/>
              </a:rPr>
              <a:t> and intention setting, allowing leaders to align their actions with inner values and foster deeper connections with their teams and stakeholders.</a:t>
            </a:r>
          </a:p>
        </p:txBody>
      </p:sp>
      <p:sp>
        <p:nvSpPr>
          <p:cNvPr name="TextBox 4" id="4"/>
          <p:cNvSpPr txBox="true"/>
          <p:nvPr/>
        </p:nvSpPr>
        <p:spPr>
          <a:xfrm rot="0">
            <a:off x="9296400" y="1514475"/>
            <a:ext cx="7191375" cy="438785"/>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INTEGRATING INNER AWARENESS</a:t>
            </a:r>
          </a:p>
        </p:txBody>
      </p:sp>
      <p:sp>
        <p:nvSpPr>
          <p:cNvPr name="TextBox 5" id="5"/>
          <p:cNvSpPr txBox="true"/>
          <p:nvPr/>
        </p:nvSpPr>
        <p:spPr>
          <a:xfrm rot="0">
            <a:off x="9296400" y="5095875"/>
            <a:ext cx="7191375" cy="1442752"/>
          </a:xfrm>
          <a:prstGeom prst="rect">
            <a:avLst/>
          </a:prstGeom>
        </p:spPr>
        <p:txBody>
          <a:bodyPr anchor="t" rtlCol="false" tIns="0" lIns="0" bIns="0" rIns="0">
            <a:spAutoFit/>
          </a:bodyPr>
          <a:lstStyle/>
          <a:p>
            <a:pPr algn="l" marL="0" indent="0" lvl="0">
              <a:lnSpc>
                <a:spcPts val="2903"/>
              </a:lnSpc>
            </a:pPr>
            <a:r>
              <a:rPr lang="en-US" sz="2073">
                <a:solidFill>
                  <a:srgbClr val="FFFFFF"/>
                </a:solidFill>
                <a:latin typeface="DM Sans"/>
                <a:ea typeface="DM Sans"/>
                <a:cs typeface="DM Sans"/>
                <a:sym typeface="DM Sans"/>
              </a:rPr>
              <a:t>Establishing a strong </a:t>
            </a:r>
            <a:r>
              <a:rPr lang="en-US" b="true" sz="2073">
                <a:solidFill>
                  <a:srgbClr val="FFFFFF"/>
                </a:solidFill>
                <a:latin typeface="DM Sans Bold"/>
                <a:ea typeface="DM Sans Bold"/>
                <a:cs typeface="DM Sans Bold"/>
                <a:sym typeface="DM Sans Bold"/>
              </a:rPr>
              <a:t>team culture</a:t>
            </a:r>
            <a:r>
              <a:rPr lang="en-US" sz="2073">
                <a:solidFill>
                  <a:srgbClr val="FFFFFF"/>
                </a:solidFill>
                <a:latin typeface="DM Sans"/>
                <a:ea typeface="DM Sans"/>
                <a:cs typeface="DM Sans"/>
                <a:sym typeface="DM Sans"/>
              </a:rPr>
              <a:t> involves recognizing shared values and collective purpose, which enhances collaboration and strengthens relationships across the organization, driving holistic success and innovation.</a:t>
            </a:r>
          </a:p>
        </p:txBody>
      </p:sp>
      <p:sp>
        <p:nvSpPr>
          <p:cNvPr name="TextBox 6" id="6"/>
          <p:cNvSpPr txBox="true"/>
          <p:nvPr/>
        </p:nvSpPr>
        <p:spPr>
          <a:xfrm rot="0">
            <a:off x="9296400" y="4200525"/>
            <a:ext cx="7191375" cy="438785"/>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CULTIVATING TEAM CULTURE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sp>
        <p:nvSpPr>
          <p:cNvPr name="TextBox 4" id="4"/>
          <p:cNvSpPr txBox="true"/>
          <p:nvPr/>
        </p:nvSpPr>
        <p:spPr>
          <a:xfrm rot="0">
            <a:off x="666750" y="2524125"/>
            <a:ext cx="8629650" cy="4492625"/>
          </a:xfrm>
          <a:prstGeom prst="rect">
            <a:avLst/>
          </a:prstGeom>
        </p:spPr>
        <p:txBody>
          <a:bodyPr anchor="t" rtlCol="false" tIns="0" lIns="0" bIns="0" rIns="0">
            <a:spAutoFit/>
          </a:bodyPr>
          <a:lstStyle/>
          <a:p>
            <a:pPr algn="l" marL="0" indent="0" lvl="0">
              <a:lnSpc>
                <a:spcPts val="8800"/>
              </a:lnSpc>
              <a:spcBef>
                <a:spcPct val="0"/>
              </a:spcBef>
            </a:pPr>
            <a:r>
              <a:rPr lang="en-US" sz="8000" strike="noStrike" u="none">
                <a:solidFill>
                  <a:srgbClr val="FFFFFF"/>
                </a:solidFill>
                <a:latin typeface="Georgia Pro Light"/>
                <a:ea typeface="Georgia Pro Light"/>
                <a:cs typeface="Georgia Pro Light"/>
                <a:sym typeface="Georgia Pro Light"/>
              </a:rPr>
              <a:t>“Integrate the quadrants to unleash holistic leadership.”</a:t>
            </a:r>
          </a:p>
        </p:txBody>
      </p:sp>
      <p:sp>
        <p:nvSpPr>
          <p:cNvPr name="TextBox 5" id="5"/>
          <p:cNvSpPr txBox="true"/>
          <p:nvPr/>
        </p:nvSpPr>
        <p:spPr>
          <a:xfrm rot="0">
            <a:off x="666750" y="9181465"/>
            <a:ext cx="8629650" cy="438785"/>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 UNKNOWN</a:t>
            </a:r>
          </a:p>
        </p:txBody>
      </p:sp>
      <p:sp>
        <p:nvSpPr>
          <p:cNvPr name="TextBox 6" id="6"/>
          <p:cNvSpPr txBox="true"/>
          <p:nvPr/>
        </p:nvSpPr>
        <p:spPr>
          <a:xfrm rot="0">
            <a:off x="666750" y="619125"/>
            <a:ext cx="8629650" cy="438785"/>
          </a:xfrm>
          <a:prstGeom prst="rect">
            <a:avLst/>
          </a:prstGeom>
        </p:spPr>
        <p:txBody>
          <a:bodyPr anchor="t" rtlCol="false" tIns="0" lIns="0" bIns="0" rIns="0">
            <a:spAutoFit/>
          </a:bodyPr>
          <a:lstStyle/>
          <a:p>
            <a:pPr algn="l" marL="0" indent="0" lvl="0">
              <a:lnSpc>
                <a:spcPts val="3640"/>
              </a:lnSpc>
            </a:pPr>
            <a:r>
              <a:rPr lang="en-US" sz="2600">
                <a:solidFill>
                  <a:srgbClr val="FFFFFF"/>
                </a:solidFill>
                <a:latin typeface="DM Sans"/>
                <a:ea typeface="DM Sans"/>
                <a:cs typeface="DM Sans"/>
                <a:sym typeface="DM Sans"/>
              </a:rPr>
              <a:t>Quadrant Interplay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Levels of Development</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The concept of </a:t>
              </a:r>
              <a:r>
                <a:rPr lang="en-US" b="true" sz="2100">
                  <a:solidFill>
                    <a:srgbClr val="FFFFFF"/>
                  </a:solidFill>
                  <a:latin typeface="DM Sans Bold"/>
                  <a:ea typeface="DM Sans Bold"/>
                  <a:cs typeface="DM Sans Bold"/>
                  <a:sym typeface="DM Sans Bold"/>
                </a:rPr>
                <a:t>holarchic, non-linear growth</a:t>
              </a:r>
              <a:r>
                <a:rPr lang="en-US" sz="2100">
                  <a:solidFill>
                    <a:srgbClr val="FFFFFF"/>
                  </a:solidFill>
                  <a:latin typeface="DM Sans"/>
                  <a:ea typeface="DM Sans"/>
                  <a:cs typeface="DM Sans"/>
                  <a:sym typeface="DM Sans"/>
                </a:rPr>
                <a:t> highlights how each stage of development transcends and includes previous levels, emphasizing integration rather than rejection for true transformation.</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Key Stages Simplified</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This section explores the </a:t>
              </a:r>
              <a:r>
                <a:rPr lang="en-US" b="true" sz="2100">
                  <a:solidFill>
                    <a:srgbClr val="FFFFFF"/>
                  </a:solidFill>
                  <a:latin typeface="DM Sans Bold"/>
                  <a:ea typeface="DM Sans Bold"/>
                  <a:cs typeface="DM Sans Bold"/>
                  <a:sym typeface="DM Sans Bold"/>
                </a:rPr>
                <a:t>initial developmental stages</a:t>
              </a:r>
              <a:r>
                <a:rPr lang="en-US" sz="2100">
                  <a:solidFill>
                    <a:srgbClr val="FFFFFF"/>
                  </a:solidFill>
                  <a:latin typeface="DM Sans"/>
                  <a:ea typeface="DM Sans"/>
                  <a:cs typeface="DM Sans"/>
                  <a:sym typeface="DM Sans"/>
                </a:rPr>
                <a:t> of leadership, focusing on egocentric perspectives driven by personal survival, and transitioning to ethnocentric views emphasizing group loyalty and belonging.</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Key Stages Simplified</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The </a:t>
              </a:r>
              <a:r>
                <a:rPr lang="en-US" b="true" sz="2100">
                  <a:solidFill>
                    <a:srgbClr val="FFFFFF"/>
                  </a:solidFill>
                  <a:latin typeface="DM Sans Bold"/>
                  <a:ea typeface="DM Sans Bold"/>
                  <a:cs typeface="DM Sans Bold"/>
                  <a:sym typeface="DM Sans Bold"/>
                </a:rPr>
                <a:t>Worldcentric</a:t>
              </a:r>
              <a:r>
                <a:rPr lang="en-US" sz="2100">
                  <a:solidFill>
                    <a:srgbClr val="FFFFFF"/>
                  </a:solidFill>
                  <a:latin typeface="DM Sans"/>
                  <a:ea typeface="DM Sans"/>
                  <a:cs typeface="DM Sans"/>
                  <a:sym typeface="DM Sans"/>
                </a:rPr>
                <a:t> stage fosters global awareness and inclusivity, while the </a:t>
              </a:r>
              <a:r>
                <a:rPr lang="en-US" b="true" sz="2100">
                  <a:solidFill>
                    <a:srgbClr val="FFFFFF"/>
                  </a:solidFill>
                  <a:latin typeface="DM Sans Bold"/>
                  <a:ea typeface="DM Sans Bold"/>
                  <a:cs typeface="DM Sans Bold"/>
                  <a:sym typeface="DM Sans Bold"/>
                </a:rPr>
                <a:t>Integral</a:t>
              </a:r>
              <a:r>
                <a:rPr lang="en-US" sz="2100">
                  <a:solidFill>
                    <a:srgbClr val="FFFFFF"/>
                  </a:solidFill>
                  <a:latin typeface="DM Sans"/>
                  <a:ea typeface="DM Sans"/>
                  <a:cs typeface="DM Sans"/>
                  <a:sym typeface="DM Sans"/>
                </a:rPr>
                <a:t> stage embodies holistic leadership, embracing complexity and fluidity in understanding diverse perspectives and experiences.</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Transformational Thresholds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The transition from egocentric to ethnocentric leadership marks a critical awakening, where leaders start to embrace </a:t>
              </a:r>
              <a:r>
                <a:rPr lang="en-US" b="true" sz="2100">
                  <a:solidFill>
                    <a:srgbClr val="FFFFFF"/>
                  </a:solidFill>
                  <a:latin typeface="DM Sans Bold"/>
                  <a:ea typeface="DM Sans Bold"/>
                  <a:cs typeface="DM Sans Bold"/>
                  <a:sym typeface="DM Sans Bold"/>
                </a:rPr>
                <a:t>empathy and connection</a:t>
              </a:r>
              <a:r>
                <a:rPr lang="en-US" sz="2100">
                  <a:solidFill>
                    <a:srgbClr val="FFFFFF"/>
                  </a:solidFill>
                  <a:latin typeface="DM Sans"/>
                  <a:ea typeface="DM Sans"/>
                  <a:cs typeface="DM Sans"/>
                  <a:sym typeface="DM Sans"/>
                </a:rPr>
                <a:t> with others, fostering a sense of belonging and community.</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Transformational Thresholds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The transition from ethnocentric to worldcentric awareness signifies a profound shift in a leader's perspective, fostering </a:t>
              </a:r>
              <a:r>
                <a:rPr lang="en-US" b="true" sz="2100">
                  <a:solidFill>
                    <a:srgbClr val="FFFFFF"/>
                  </a:solidFill>
                  <a:latin typeface="DM Sans Bold"/>
                  <a:ea typeface="DM Sans Bold"/>
                  <a:cs typeface="DM Sans Bold"/>
                  <a:sym typeface="DM Sans Bold"/>
                </a:rPr>
                <a:t>greater empathy</a:t>
              </a:r>
              <a:r>
                <a:rPr lang="en-US" sz="2100">
                  <a:solidFill>
                    <a:srgbClr val="FFFFFF"/>
                  </a:solidFill>
                  <a:latin typeface="DM Sans"/>
                  <a:ea typeface="DM Sans"/>
                  <a:cs typeface="DM Sans"/>
                  <a:sym typeface="DM Sans"/>
                </a:rPr>
                <a:t> and compassion towards a diverse and interconnected global community.</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Transformational Thresholds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Transitioning from </a:t>
              </a:r>
              <a:r>
                <a:rPr lang="en-US" b="true" sz="2100">
                  <a:solidFill>
                    <a:srgbClr val="FFFFFF"/>
                  </a:solidFill>
                  <a:latin typeface="DM Sans Bold"/>
                  <a:ea typeface="DM Sans Bold"/>
                  <a:cs typeface="DM Sans Bold"/>
                  <a:sym typeface="DM Sans Bold"/>
                </a:rPr>
                <a:t>worldcentric</a:t>
              </a:r>
              <a:r>
                <a:rPr lang="en-US" sz="2100">
                  <a:solidFill>
                    <a:srgbClr val="FFFFFF"/>
                  </a:solidFill>
                  <a:latin typeface="DM Sans"/>
                  <a:ea typeface="DM Sans"/>
                  <a:cs typeface="DM Sans"/>
                  <a:sym typeface="DM Sans"/>
                </a:rPr>
                <a:t> to </a:t>
              </a:r>
              <a:r>
                <a:rPr lang="en-US" b="true" sz="2100">
                  <a:solidFill>
                    <a:srgbClr val="FFFFFF"/>
                  </a:solidFill>
                  <a:latin typeface="DM Sans Bold"/>
                  <a:ea typeface="DM Sans Bold"/>
                  <a:cs typeface="DM Sans Bold"/>
                  <a:sym typeface="DM Sans Bold"/>
                </a:rPr>
                <a:t>integral leadership</a:t>
              </a:r>
              <a:r>
                <a:rPr lang="en-US" sz="2100">
                  <a:solidFill>
                    <a:srgbClr val="FFFFFF"/>
                  </a:solidFill>
                  <a:latin typeface="DM Sans"/>
                  <a:ea typeface="DM Sans"/>
                  <a:cs typeface="DM Sans"/>
                  <a:sym typeface="DM Sans"/>
                </a:rPr>
                <a:t> involves awakening wisdom and compassion, allowing leaders to embrace </a:t>
              </a:r>
              <a:r>
                <a:rPr lang="en-US" b="true" sz="2100">
                  <a:solidFill>
                    <a:srgbClr val="FFFFFF"/>
                  </a:solidFill>
                  <a:latin typeface="DM Sans Bold"/>
                  <a:ea typeface="DM Sans Bold"/>
                  <a:cs typeface="DM Sans Bold"/>
                  <a:sym typeface="DM Sans Bold"/>
                </a:rPr>
                <a:t>fluidity</a:t>
              </a:r>
              <a:r>
                <a:rPr lang="en-US" sz="2100">
                  <a:solidFill>
                    <a:srgbClr val="FFFFFF"/>
                  </a:solidFill>
                  <a:latin typeface="DM Sans"/>
                  <a:ea typeface="DM Sans"/>
                  <a:cs typeface="DM Sans"/>
                  <a:sym typeface="DM Sans"/>
                </a:rPr>
                <a:t>, integrate diverse perspectives, and foster inclusive environments for all.</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2632656"/>
            <a:chOff x="0" y="0"/>
            <a:chExt cx="11099800" cy="3510208"/>
          </a:xfrm>
        </p:grpSpPr>
        <p:sp>
          <p:nvSpPr>
            <p:cNvPr name="TextBox 5" id="5"/>
            <p:cNvSpPr txBox="true"/>
            <p:nvPr/>
          </p:nvSpPr>
          <p:spPr>
            <a:xfrm rot="0">
              <a:off x="0" y="66675"/>
              <a:ext cx="11099800" cy="15546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Inner Work</a:t>
              </a:r>
            </a:p>
          </p:txBody>
        </p:sp>
        <p:sp>
          <p:nvSpPr>
            <p:cNvPr name="TextBox 6" id="6"/>
            <p:cNvSpPr txBox="true"/>
            <p:nvPr/>
          </p:nvSpPr>
          <p:spPr>
            <a:xfrm rot="0">
              <a:off x="0" y="2047803"/>
              <a:ext cx="11099800" cy="14624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Self-observation is a vital practice for leaders, fostering </a:t>
              </a:r>
              <a:r>
                <a:rPr lang="en-US" b="true" sz="2100">
                  <a:solidFill>
                    <a:srgbClr val="FFFFFF"/>
                  </a:solidFill>
                  <a:latin typeface="DM Sans Bold"/>
                  <a:ea typeface="DM Sans Bold"/>
                  <a:cs typeface="DM Sans Bold"/>
                  <a:sym typeface="DM Sans Bold"/>
                </a:rPr>
                <a:t>deep awareness</a:t>
              </a:r>
              <a:r>
                <a:rPr lang="en-US" sz="2100">
                  <a:solidFill>
                    <a:srgbClr val="FFFFFF"/>
                  </a:solidFill>
                  <a:latin typeface="DM Sans"/>
                  <a:ea typeface="DM Sans"/>
                  <a:cs typeface="DM Sans"/>
                  <a:sym typeface="DM Sans"/>
                </a:rPr>
                <a:t> of thoughts and behaviors. It cultivates the ability to understand oneself and enhances emotional intelligence.</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E94560"/>
                  </a:solidFill>
                  <a:latin typeface="Georgia Pro Light"/>
                  <a:ea typeface="Georgia Pro Light"/>
                  <a:cs typeface="Georgia Pro Light"/>
                  <a:sym typeface="Georgia Pro Light"/>
                </a:rPr>
                <a:t>Shadow Integration</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0F3460"/>
                  </a:solidFill>
                  <a:latin typeface="DM Sans"/>
                  <a:ea typeface="DM Sans"/>
                  <a:cs typeface="DM Sans"/>
                  <a:sym typeface="DM Sans"/>
                </a:rPr>
                <a:t>Shadow integration involves recognizing and embracing disowned parts of ourselves, fostering authenticity, and enhancing leadership effectiveness. This process allows leaders to cultivate a deeper understanding of their motivations and behaviors.</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Lines, States, and Types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Multiple intelligences refer to various aspects of human development, encompassing cognitive, emotional, moral, and interpersonal growth, which are essential for holistic transformation in leadership.</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States of Consciousness</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Understanding </a:t>
              </a:r>
              <a:r>
                <a:rPr lang="en-US" b="true" sz="2100">
                  <a:solidFill>
                    <a:srgbClr val="FFFFFF"/>
                  </a:solidFill>
                  <a:latin typeface="DM Sans Bold"/>
                  <a:ea typeface="DM Sans Bold"/>
                  <a:cs typeface="DM Sans Bold"/>
                  <a:sym typeface="DM Sans Bold"/>
                </a:rPr>
                <a:t>higher states of consciousness</a:t>
              </a:r>
              <a:r>
                <a:rPr lang="en-US" sz="2100">
                  <a:solidFill>
                    <a:srgbClr val="FFFFFF"/>
                  </a:solidFill>
                  <a:latin typeface="DM Sans"/>
                  <a:ea typeface="DM Sans"/>
                  <a:cs typeface="DM Sans"/>
                  <a:sym typeface="DM Sans"/>
                </a:rPr>
                <a:t> enhances our ability to lead effectively. Practices like mindfulness and meditation unlock deeper awareness, leading to personal transformation and holistic growth.</a:t>
              </a:r>
            </a:p>
          </p:txBody>
        </p:sp>
      </p:grpSp>
    </p:spTree>
  </p:cSld>
  <p:clrMapOvr>
    <a:masterClrMapping/>
  </p:clrMapOvr>
</p:sld>
</file>

<file path=ppt/slides/slide19.xml><?xml version="1.0" encoding="utf-8"?>
<p:sld xmlns:p="http://schemas.openxmlformats.org/presentationml/2006/main" xmlns:a="http://schemas.openxmlformats.org/drawingml/2006/main">
  <p:cSld>
    <p:bg>
      <p:bgPr>
        <a:solidFill>
          <a:srgbClr val="0F3460"/>
        </a:solidFill>
      </p:bgPr>
    </p:bg>
    <p:spTree>
      <p:nvGrpSpPr>
        <p:cNvPr id="1" name=""/>
        <p:cNvGrpSpPr/>
        <p:nvPr/>
      </p:nvGrpSpPr>
      <p:grpSpPr>
        <a:xfrm>
          <a:off x="0" y="0"/>
          <a:ext cx="0" cy="0"/>
          <a:chOff x="0" y="0"/>
          <a:chExt cx="0" cy="0"/>
        </a:xfrm>
      </p:grpSpPr>
      <p:sp>
        <p:nvSpPr>
          <p:cNvPr name="TextBox 2" id="2"/>
          <p:cNvSpPr txBox="true"/>
          <p:nvPr/>
        </p:nvSpPr>
        <p:spPr>
          <a:xfrm rot="0">
            <a:off x="666750" y="733425"/>
            <a:ext cx="15821025" cy="2263778"/>
          </a:xfrm>
          <a:prstGeom prst="rect">
            <a:avLst/>
          </a:prstGeom>
        </p:spPr>
        <p:txBody>
          <a:bodyPr anchor="t" rtlCol="false" tIns="0" lIns="0" bIns="0" rIns="0">
            <a:spAutoFit/>
          </a:bodyPr>
          <a:lstStyle/>
          <a:p>
            <a:pPr algn="l" marL="0" indent="0" lvl="0">
              <a:lnSpc>
                <a:spcPts val="8800"/>
              </a:lnSpc>
              <a:spcBef>
                <a:spcPct val="0"/>
              </a:spcBef>
            </a:pPr>
            <a:r>
              <a:rPr lang="en-US" sz="8000">
                <a:solidFill>
                  <a:srgbClr val="FFFFFF"/>
                </a:solidFill>
                <a:latin typeface="Georgia Pro Light"/>
                <a:ea typeface="Georgia Pro Light"/>
                <a:cs typeface="Georgia Pro Light"/>
                <a:sym typeface="Georgia Pro Light"/>
              </a:rPr>
              <a:t>Honoring Diversity in Developmental Pathways</a:t>
            </a:r>
          </a:p>
        </p:txBody>
      </p:sp>
      <p:grpSp>
        <p:nvGrpSpPr>
          <p:cNvPr name="Group 3" id="3"/>
          <p:cNvGrpSpPr/>
          <p:nvPr/>
        </p:nvGrpSpPr>
        <p:grpSpPr>
          <a:xfrm rot="0">
            <a:off x="666750" y="4248150"/>
            <a:ext cx="4314825" cy="3027709"/>
            <a:chOff x="0" y="0"/>
            <a:chExt cx="5753100" cy="4036945"/>
          </a:xfrm>
        </p:grpSpPr>
        <p:sp>
          <p:nvSpPr>
            <p:cNvPr name="TextBox 4" id="4"/>
            <p:cNvSpPr txBox="true"/>
            <p:nvPr/>
          </p:nvSpPr>
          <p:spPr>
            <a:xfrm rot="0">
              <a:off x="0" y="1146175"/>
              <a:ext cx="5753100" cy="2890770"/>
            </a:xfrm>
            <a:prstGeom prst="rect">
              <a:avLst/>
            </a:prstGeom>
          </p:spPr>
          <p:txBody>
            <a:bodyPr anchor="t" rtlCol="false" tIns="0" lIns="0" bIns="0" rIns="0">
              <a:spAutoFit/>
            </a:bodyPr>
            <a:lstStyle/>
            <a:p>
              <a:pPr algn="l" marL="0" indent="0" lvl="0">
                <a:lnSpc>
                  <a:spcPts val="2939"/>
                </a:lnSpc>
              </a:pPr>
              <a:r>
                <a:rPr lang="en-US" sz="2099">
                  <a:solidFill>
                    <a:srgbClr val="FFFFFF"/>
                  </a:solidFill>
                  <a:latin typeface="DM Sans"/>
                  <a:ea typeface="DM Sans"/>
                  <a:cs typeface="DM Sans"/>
                  <a:sym typeface="DM Sans"/>
                </a:rPr>
                <a:t>Each person experiences </a:t>
              </a:r>
              <a:r>
                <a:rPr lang="en-US" b="true" sz="2099">
                  <a:solidFill>
                    <a:srgbClr val="FFFFFF"/>
                  </a:solidFill>
                  <a:latin typeface="DM Sans Bold"/>
                  <a:ea typeface="DM Sans Bold"/>
                  <a:cs typeface="DM Sans Bold"/>
                  <a:sym typeface="DM Sans Bold"/>
                </a:rPr>
                <a:t>unique growth trajectories</a:t>
              </a:r>
              <a:r>
                <a:rPr lang="en-US" sz="2099">
                  <a:solidFill>
                    <a:srgbClr val="FFFFFF"/>
                  </a:solidFill>
                  <a:latin typeface="DM Sans"/>
                  <a:ea typeface="DM Sans"/>
                  <a:cs typeface="DM Sans"/>
                  <a:sym typeface="DM Sans"/>
                </a:rPr>
                <a:t>, shaped by personal values, experiences, and circumstances, which influence their leadership styles and decision-making processes.</a:t>
              </a:r>
            </a:p>
          </p:txBody>
        </p:sp>
        <p:sp>
          <p:nvSpPr>
            <p:cNvPr name="TextBox 5" id="5"/>
            <p:cNvSpPr txBox="true"/>
            <p:nvPr/>
          </p:nvSpPr>
          <p:spPr>
            <a:xfrm rot="0">
              <a:off x="0" y="-47625"/>
              <a:ext cx="5753100" cy="569172"/>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INDIVIDUAL GROWTH</a:t>
              </a:r>
            </a:p>
          </p:txBody>
        </p:sp>
      </p:grpSp>
      <p:grpSp>
        <p:nvGrpSpPr>
          <p:cNvPr name="Group 6" id="6"/>
          <p:cNvGrpSpPr/>
          <p:nvPr/>
        </p:nvGrpSpPr>
        <p:grpSpPr>
          <a:xfrm rot="0">
            <a:off x="6419850" y="4248150"/>
            <a:ext cx="4314825" cy="3391992"/>
            <a:chOff x="0" y="0"/>
            <a:chExt cx="5753100" cy="4522656"/>
          </a:xfrm>
        </p:grpSpPr>
        <p:sp>
          <p:nvSpPr>
            <p:cNvPr name="TextBox 7" id="7"/>
            <p:cNvSpPr txBox="true"/>
            <p:nvPr/>
          </p:nvSpPr>
          <p:spPr>
            <a:xfrm rot="0">
              <a:off x="0" y="1146175"/>
              <a:ext cx="5753100" cy="3376481"/>
            </a:xfrm>
            <a:prstGeom prst="rect">
              <a:avLst/>
            </a:prstGeom>
          </p:spPr>
          <p:txBody>
            <a:bodyPr anchor="t" rtlCol="false" tIns="0" lIns="0" bIns="0" rIns="0">
              <a:spAutoFit/>
            </a:bodyPr>
            <a:lstStyle/>
            <a:p>
              <a:pPr algn="l" marL="0" indent="0" lvl="0">
                <a:lnSpc>
                  <a:spcPts val="2939"/>
                </a:lnSpc>
              </a:pPr>
              <a:r>
                <a:rPr lang="en-US" sz="2099">
                  <a:solidFill>
                    <a:srgbClr val="FFFFFF"/>
                  </a:solidFill>
                  <a:latin typeface="DM Sans"/>
                  <a:ea typeface="DM Sans"/>
                  <a:cs typeface="DM Sans"/>
                  <a:sym typeface="DM Sans"/>
                </a:rPr>
                <a:t>Understanding different </a:t>
              </a:r>
              <a:r>
                <a:rPr lang="en-US" b="true" sz="2099">
                  <a:solidFill>
                    <a:srgbClr val="FFFFFF"/>
                  </a:solidFill>
                  <a:latin typeface="DM Sans Bold"/>
                  <a:ea typeface="DM Sans Bold"/>
                  <a:cs typeface="DM Sans Bold"/>
                  <a:sym typeface="DM Sans Bold"/>
                </a:rPr>
                <a:t>personality types</a:t>
              </a:r>
              <a:r>
                <a:rPr lang="en-US" sz="2099">
                  <a:solidFill>
                    <a:srgbClr val="FFFFFF"/>
                  </a:solidFill>
                  <a:latin typeface="DM Sans"/>
                  <a:ea typeface="DM Sans"/>
                  <a:cs typeface="DM Sans"/>
                  <a:sym typeface="DM Sans"/>
                </a:rPr>
                <a:t> allows leaders to appreciate varied perspectives, fostering a collaborative environment where team members feel valued for their distinct contributions.</a:t>
              </a:r>
            </a:p>
          </p:txBody>
        </p:sp>
        <p:sp>
          <p:nvSpPr>
            <p:cNvPr name="TextBox 8" id="8"/>
            <p:cNvSpPr txBox="true"/>
            <p:nvPr/>
          </p:nvSpPr>
          <p:spPr>
            <a:xfrm rot="0">
              <a:off x="0" y="-47625"/>
              <a:ext cx="5753100" cy="569172"/>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PERSONALITY TYPES</a:t>
              </a:r>
            </a:p>
          </p:txBody>
        </p:sp>
      </p:grpSp>
      <p:grpSp>
        <p:nvGrpSpPr>
          <p:cNvPr name="Group 9" id="9"/>
          <p:cNvGrpSpPr/>
          <p:nvPr/>
        </p:nvGrpSpPr>
        <p:grpSpPr>
          <a:xfrm rot="0">
            <a:off x="12172950" y="4248150"/>
            <a:ext cx="4314825" cy="3391992"/>
            <a:chOff x="0" y="0"/>
            <a:chExt cx="5753100" cy="4522656"/>
          </a:xfrm>
        </p:grpSpPr>
        <p:sp>
          <p:nvSpPr>
            <p:cNvPr name="TextBox 10" id="10"/>
            <p:cNvSpPr txBox="true"/>
            <p:nvPr/>
          </p:nvSpPr>
          <p:spPr>
            <a:xfrm rot="0">
              <a:off x="0" y="1146175"/>
              <a:ext cx="5753100" cy="3376481"/>
            </a:xfrm>
            <a:prstGeom prst="rect">
              <a:avLst/>
            </a:prstGeom>
          </p:spPr>
          <p:txBody>
            <a:bodyPr anchor="t" rtlCol="false" tIns="0" lIns="0" bIns="0" rIns="0">
              <a:spAutoFit/>
            </a:bodyPr>
            <a:lstStyle/>
            <a:p>
              <a:pPr algn="l" marL="0" indent="0" lvl="0">
                <a:lnSpc>
                  <a:spcPts val="2939"/>
                </a:lnSpc>
              </a:pPr>
              <a:r>
                <a:rPr lang="en-US" sz="2099">
                  <a:solidFill>
                    <a:srgbClr val="FFFFFF"/>
                  </a:solidFill>
                  <a:latin typeface="DM Sans"/>
                  <a:ea typeface="DM Sans"/>
                  <a:cs typeface="DM Sans"/>
                  <a:sym typeface="DM Sans"/>
                </a:rPr>
                <a:t>Cultural backgrounds significantly impact </a:t>
              </a:r>
              <a:r>
                <a:rPr lang="en-US" b="true" sz="2099">
                  <a:solidFill>
                    <a:srgbClr val="FFFFFF"/>
                  </a:solidFill>
                  <a:latin typeface="DM Sans Bold"/>
                  <a:ea typeface="DM Sans Bold"/>
                  <a:cs typeface="DM Sans Bold"/>
                  <a:sym typeface="DM Sans Bold"/>
                </a:rPr>
                <a:t>developmental pathways</a:t>
              </a:r>
              <a:r>
                <a:rPr lang="en-US" sz="2099">
                  <a:solidFill>
                    <a:srgbClr val="FFFFFF"/>
                  </a:solidFill>
                  <a:latin typeface="DM Sans"/>
                  <a:ea typeface="DM Sans"/>
                  <a:cs typeface="DM Sans"/>
                  <a:sym typeface="DM Sans"/>
                </a:rPr>
                <a:t>, shaping beliefs, behaviors, and interactions, which leaders must recognize to effectively engage diverse teams and cultivate inclusivity.</a:t>
              </a:r>
            </a:p>
          </p:txBody>
        </p:sp>
        <p:sp>
          <p:nvSpPr>
            <p:cNvPr name="TextBox 11" id="11"/>
            <p:cNvSpPr txBox="true"/>
            <p:nvPr/>
          </p:nvSpPr>
          <p:spPr>
            <a:xfrm rot="0">
              <a:off x="0" y="-47625"/>
              <a:ext cx="5753100" cy="569172"/>
            </a:xfrm>
            <a:prstGeom prst="rect">
              <a:avLst/>
            </a:prstGeom>
          </p:spPr>
          <p:txBody>
            <a:bodyPr anchor="t" rtlCol="false" tIns="0" lIns="0" bIns="0" rIns="0">
              <a:spAutoFit/>
            </a:bodyPr>
            <a:lstStyle/>
            <a:p>
              <a:pPr algn="l" marL="0" indent="0" lvl="0">
                <a:lnSpc>
                  <a:spcPts val="3640"/>
                </a:lnSpc>
              </a:pPr>
              <a:r>
                <a:rPr lang="en-US" b="true" sz="2600">
                  <a:solidFill>
                    <a:srgbClr val="FFFFFF"/>
                  </a:solidFill>
                  <a:latin typeface="DM Sans Bold"/>
                  <a:ea typeface="DM Sans Bold"/>
                  <a:cs typeface="DM Sans Bold"/>
                  <a:sym typeface="DM Sans Bold"/>
                </a:rPr>
                <a:t>CULTURAL INFLUENCES</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3004131"/>
            <a:chOff x="0" y="0"/>
            <a:chExt cx="11099800" cy="4005508"/>
          </a:xfrm>
        </p:grpSpPr>
        <p:sp>
          <p:nvSpPr>
            <p:cNvPr name="TextBox 5" id="5"/>
            <p:cNvSpPr txBox="true"/>
            <p:nvPr/>
          </p:nvSpPr>
          <p:spPr>
            <a:xfrm rot="0">
              <a:off x="0" y="66675"/>
              <a:ext cx="11099800" cy="15546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Integral Practices</a:t>
              </a:r>
            </a:p>
          </p:txBody>
        </p:sp>
        <p:sp>
          <p:nvSpPr>
            <p:cNvPr name="TextBox 6" id="6"/>
            <p:cNvSpPr txBox="true"/>
            <p:nvPr/>
          </p:nvSpPr>
          <p:spPr>
            <a:xfrm rot="0">
              <a:off x="0" y="20478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Cultivating grounded awareness is essential for leaders to navigate challenges effectively. By embracing mindfulness and presence, leaders can enhance their decision-making and foster deeper connections.</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6213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Holistic Integration</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Body practices such as Qi Gong and breathwork foster </a:t>
              </a:r>
              <a:r>
                <a:rPr lang="en-US" b="true" sz="2100">
                  <a:solidFill>
                    <a:srgbClr val="FFFFFF"/>
                  </a:solidFill>
                  <a:latin typeface="DM Sans Bold"/>
                  <a:ea typeface="DM Sans Bold"/>
                  <a:cs typeface="DM Sans Bold"/>
                  <a:sym typeface="DM Sans Bold"/>
                </a:rPr>
                <a:t>mind-body connection</a:t>
              </a:r>
              <a:r>
                <a:rPr lang="en-US" sz="2100">
                  <a:solidFill>
                    <a:srgbClr val="FFFFFF"/>
                  </a:solidFill>
                  <a:latin typeface="DM Sans"/>
                  <a:ea typeface="DM Sans"/>
                  <a:cs typeface="DM Sans"/>
                  <a:sym typeface="DM Sans"/>
                </a:rPr>
                <a:t>, enhancing emotional and physical well-being. These practices cultivate presence, balance, and overall resilience for effective leadership.</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0F3460"/>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4118556"/>
            <a:chOff x="0" y="0"/>
            <a:chExt cx="11099800" cy="54914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Compassionate Leadership</a:t>
              </a:r>
            </a:p>
          </p:txBody>
        </p:sp>
        <p:sp>
          <p:nvSpPr>
            <p:cNvPr name="TextBox 6" id="6"/>
            <p:cNvSpPr txBox="true"/>
            <p:nvPr/>
          </p:nvSpPr>
          <p:spPr>
            <a:xfrm rot="0">
              <a:off x="0" y="3533703"/>
              <a:ext cx="11099800" cy="19577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Compassionate leadership embodies </a:t>
              </a:r>
              <a:r>
                <a:rPr lang="en-US" b="true" sz="2100">
                  <a:solidFill>
                    <a:srgbClr val="FFFFFF"/>
                  </a:solidFill>
                  <a:latin typeface="DM Sans Bold"/>
                  <a:ea typeface="DM Sans Bold"/>
                  <a:cs typeface="DM Sans Bold"/>
                  <a:sym typeface="DM Sans Bold"/>
                </a:rPr>
                <a:t>heart-centered awareness</a:t>
              </a:r>
              <a:r>
                <a:rPr lang="en-US" sz="2100">
                  <a:solidFill>
                    <a:srgbClr val="FFFFFF"/>
                  </a:solidFill>
                  <a:latin typeface="DM Sans"/>
                  <a:ea typeface="DM Sans"/>
                  <a:cs typeface="DM Sans"/>
                  <a:sym typeface="DM Sans"/>
                </a:rPr>
                <a:t> that fosters empathy and inclusivity, enabling leaders to create environments where individuals feel valued and understood, ultimately enhancing team effectiveness.</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A1A2E"/>
        </a:solidFill>
      </p:bgPr>
    </p:bg>
    <p:spTree>
      <p:nvGrpSpPr>
        <p:cNvPr id="1" name=""/>
        <p:cNvGrpSpPr/>
        <p:nvPr/>
      </p:nvGrpSpPr>
      <p:grpSpPr>
        <a:xfrm>
          <a:off x="0" y="0"/>
          <a:ext cx="0" cy="0"/>
          <a:chOff x="0" y="0"/>
          <a:chExt cx="0" cy="0"/>
        </a:xfrm>
      </p:grpSpPr>
      <p:grpSp>
        <p:nvGrpSpPr>
          <p:cNvPr name="Group 2" id="2"/>
          <p:cNvGrpSpPr/>
          <p:nvPr/>
        </p:nvGrpSpPr>
        <p:grpSpPr>
          <a:xfrm rot="0">
            <a:off x="10734675" y="0"/>
            <a:ext cx="7553325" cy="10287000"/>
            <a:chOff x="0" y="0"/>
            <a:chExt cx="1170208" cy="1593725"/>
          </a:xfrm>
        </p:grpSpPr>
        <p:sp>
          <p:nvSpPr>
            <p:cNvPr name="Freeform 3" id="3"/>
            <p:cNvSpPr/>
            <p:nvPr/>
          </p:nvSpPr>
          <p:spPr>
            <a:xfrm flipH="false" flipV="false" rot="0">
              <a:off x="0" y="0"/>
              <a:ext cx="1170208" cy="1593725"/>
            </a:xfrm>
            <a:custGeom>
              <a:avLst/>
              <a:gdLst/>
              <a:ahLst/>
              <a:cxnLst/>
              <a:rect r="r" b="b" t="t" l="l"/>
              <a:pathLst>
                <a:path h="1593725" w="1170208">
                  <a:moveTo>
                    <a:pt x="0" y="0"/>
                  </a:moveTo>
                  <a:lnTo>
                    <a:pt x="1170208" y="0"/>
                  </a:lnTo>
                  <a:lnTo>
                    <a:pt x="1170208" y="1593725"/>
                  </a:lnTo>
                  <a:lnTo>
                    <a:pt x="0" y="1593725"/>
                  </a:lnTo>
                  <a:close/>
                </a:path>
              </a:pathLst>
            </a:custGeom>
            <a:blipFill>
              <a:blip r:embed="rId3"/>
              <a:stretch>
                <a:fillRect l="0" t="-205" r="0" b="-205"/>
              </a:stretch>
            </a:blipFill>
          </p:spPr>
        </p:sp>
      </p:grpSp>
      <p:grpSp>
        <p:nvGrpSpPr>
          <p:cNvPr name="Group 4" id="4"/>
          <p:cNvGrpSpPr/>
          <p:nvPr/>
        </p:nvGrpSpPr>
        <p:grpSpPr>
          <a:xfrm rot="0">
            <a:off x="666750" y="666750"/>
            <a:ext cx="8324850" cy="3747081"/>
            <a:chOff x="0" y="0"/>
            <a:chExt cx="11099800" cy="4996108"/>
          </a:xfrm>
        </p:grpSpPr>
        <p:sp>
          <p:nvSpPr>
            <p:cNvPr name="TextBox 5" id="5"/>
            <p:cNvSpPr txBox="true"/>
            <p:nvPr/>
          </p:nvSpPr>
          <p:spPr>
            <a:xfrm rot="0">
              <a:off x="0" y="66675"/>
              <a:ext cx="11099800" cy="3040596"/>
            </a:xfrm>
            <a:prstGeom prst="rect">
              <a:avLst/>
            </a:prstGeom>
          </p:spPr>
          <p:txBody>
            <a:bodyPr anchor="t" rtlCol="false" tIns="0" lIns="0" bIns="0" rIns="0">
              <a:spAutoFit/>
            </a:bodyPr>
            <a:lstStyle/>
            <a:p>
              <a:pPr algn="l" marL="0" indent="0" lvl="0">
                <a:lnSpc>
                  <a:spcPts val="8800"/>
                </a:lnSpc>
              </a:pPr>
              <a:r>
                <a:rPr lang="en-US" sz="8000">
                  <a:solidFill>
                    <a:srgbClr val="FFFFFF"/>
                  </a:solidFill>
                  <a:latin typeface="Georgia Pro Light"/>
                  <a:ea typeface="Georgia Pro Light"/>
                  <a:cs typeface="Georgia Pro Light"/>
                  <a:sym typeface="Georgia Pro Light"/>
                </a:rPr>
                <a:t>Conclusion and Reflection</a:t>
              </a:r>
            </a:p>
          </p:txBody>
        </p:sp>
        <p:sp>
          <p:nvSpPr>
            <p:cNvPr name="TextBox 6" id="6"/>
            <p:cNvSpPr txBox="true"/>
            <p:nvPr/>
          </p:nvSpPr>
          <p:spPr>
            <a:xfrm rot="0">
              <a:off x="0" y="3533703"/>
              <a:ext cx="11099800" cy="1462405"/>
            </a:xfrm>
            <a:prstGeom prst="rect">
              <a:avLst/>
            </a:prstGeom>
          </p:spPr>
          <p:txBody>
            <a:bodyPr anchor="t" rtlCol="false" tIns="0" lIns="0" bIns="0" rIns="0">
              <a:spAutoFit/>
            </a:bodyPr>
            <a:lstStyle/>
            <a:p>
              <a:pPr algn="l" marL="0" indent="0" lvl="0">
                <a:lnSpc>
                  <a:spcPts val="2940"/>
                </a:lnSpc>
              </a:pPr>
              <a:r>
                <a:rPr lang="en-US" sz="2100">
                  <a:solidFill>
                    <a:srgbClr val="FFFFFF"/>
                  </a:solidFill>
                  <a:latin typeface="DM Sans"/>
                  <a:ea typeface="DM Sans"/>
                  <a:cs typeface="DM Sans"/>
                  <a:sym typeface="DM Sans"/>
                </a:rPr>
                <a:t>In closing, we explore </a:t>
              </a:r>
              <a:r>
                <a:rPr lang="en-US" b="true" sz="2100">
                  <a:solidFill>
                    <a:srgbClr val="FFFFFF"/>
                  </a:solidFill>
                  <a:latin typeface="DM Sans Bold"/>
                  <a:ea typeface="DM Sans Bold"/>
                  <a:cs typeface="DM Sans Bold"/>
                  <a:sym typeface="DM Sans Bold"/>
                </a:rPr>
                <a:t>the essence of personal transformation</a:t>
              </a:r>
              <a:r>
                <a:rPr lang="en-US" sz="2100">
                  <a:solidFill>
                    <a:srgbClr val="FFFFFF"/>
                  </a:solidFill>
                  <a:latin typeface="DM Sans"/>
                  <a:ea typeface="DM Sans"/>
                  <a:cs typeface="DM Sans"/>
                  <a:sym typeface="DM Sans"/>
                </a:rPr>
                <a:t>, emphasizing its role in leadership and the interconnectedness of all aspects contributing to a holistic approach.</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description>Presentation - Personal Transformation</dc:description>
  <dc:identifier>DAG7ADQbDbY</dc:identifier>
  <dcterms:modified xsi:type="dcterms:W3CDTF">2011-08-01T06:04:30Z</dcterms:modified>
  <cp:revision>1</cp:revision>
  <dc:title>Presentation - Personal Transformation</dc:title>
</cp:coreProperties>
</file>