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8288000" cy="10287000"/>
  <p:notesSz cx="6858000" cy="9144000"/>
  <p:embeddedFontLst>
    <p:embeddedFont>
      <p:font typeface="DM Sans" charset="1" panose="00000000000000000000"/>
      <p:regular r:id="rId25"/>
    </p:embeddedFont>
    <p:embeddedFont>
      <p:font typeface="DM Sans Bold" charset="1" panose="00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fonts/font25.fntdata" Type="http://schemas.openxmlformats.org/officeDocument/2006/relationships/font"/><Relationship Id="rId26" Target="notesMasters/notesMaster1.xml" Type="http://schemas.openxmlformats.org/officeDocument/2006/relationships/notesMaster"/><Relationship Id="rId27" Target="theme/theme2.xml" Type="http://schemas.openxmlformats.org/officeDocument/2006/relationships/theme"/><Relationship Id="rId28" Target="notesSlides/notesSlide1.xml" Type="http://schemas.openxmlformats.org/officeDocument/2006/relationships/notesSlide"/><Relationship Id="rId29" Target="fonts/font29.fntdata" Type="http://schemas.openxmlformats.org/officeDocument/2006/relationships/font"/><Relationship Id="rId3" Target="viewProps.xml" Type="http://schemas.openxmlformats.org/officeDocument/2006/relationships/viewProps"/><Relationship Id="rId30" Target="notesSlides/notesSlide2.xml" Type="http://schemas.openxmlformats.org/officeDocument/2006/relationships/notesSlide"/><Relationship Id="rId31" Target="notesSlides/notesSlide3.xml" Type="http://schemas.openxmlformats.org/officeDocument/2006/relationships/notesSlide"/><Relationship Id="rId32" Target="notesSlides/notesSlide4.xml" Type="http://schemas.openxmlformats.org/officeDocument/2006/relationships/notesSlide"/><Relationship Id="rId33" Target="notesSlides/notesSlide5.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Welcome, everyone! Today, we’re diving into our agenda, starting with the essentials of sales management. [Pause to let the audience absorb the topic list]</a:t>
            </a:r>
          </a:p>
          <a:p>
            <a:r>
              <a:rPr lang="en-US"/>
              <a:t/>
            </a:r>
          </a:p>
          <a:p>
            <a:r>
              <a:rPr lang="en-US"/>
              <a:t>We'll begin with "Sales Management Fundamentals"—the backbone of any successful sales operation. [Pause briefly] </a:t>
            </a:r>
          </a:p>
          <a:p>
            <a:r>
              <a:rPr lang="en-US"/>
              <a:t/>
            </a:r>
          </a:p>
          <a:p>
            <a:r>
              <a:rPr lang="en-US"/>
              <a:t>Next, we'll explore how to develop an effective sales strategy. This section will provide you with actionable steps to optimize your approach. [Emphasize "actionable steps"]</a:t>
            </a:r>
          </a:p>
          <a:p>
            <a:r>
              <a:rPr lang="en-US"/>
              <a:t/>
            </a:r>
          </a:p>
          <a:p>
            <a:r>
              <a:rPr lang="en-US"/>
              <a:t>Then, we’ll discuss "Sales Training Essentials," equipping your team with the skills they need to thrive. [Maintain a steady pace] </a:t>
            </a:r>
          </a:p>
          <a:p>
            <a:r>
              <a:rPr lang="en-US"/>
              <a:t/>
            </a:r>
          </a:p>
          <a:p>
            <a:r>
              <a:rPr lang="en-US"/>
              <a:t>Finally, we'll cover "Organizing Ongoing Workshops" to ensure continuous growth and adaptation. [Pause for a moment to let the audience reflect]</a:t>
            </a:r>
          </a:p>
          <a:p>
            <a:r>
              <a:rPr lang="en-US"/>
              <a:t/>
            </a:r>
          </a:p>
          <a:p>
            <a:r>
              <a:rPr lang="en-US"/>
              <a:t>Feel free to jot down any questions as we go along, and let's make this session as interactive as possible. [Smile and make eye contact with the audience]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[Start with a warm smile and make eye contact with the audience.] </a:t>
            </a:r>
          </a:p>
          <a:p>
            <a:r>
              <a:rPr lang="en-US"/>
              <a:t/>
            </a:r>
          </a:p>
          <a:p>
            <a:r>
              <a:rPr lang="en-US"/>
              <a:t>Let's dive into the essence of sales management by first understanding its core components: leadership and emotional intelligence. Effective sales management begins with robust leadership. It's about steering the team towards common goals and driving revenue growth. </a:t>
            </a:r>
          </a:p>
          <a:p>
            <a:r>
              <a:rPr lang="en-US"/>
              <a:t/>
            </a:r>
          </a:p>
          <a:p>
            <a:r>
              <a:rPr lang="en-US"/>
              <a:t>[Pause briefly to let that point resonate.]</a:t>
            </a:r>
          </a:p>
          <a:p>
            <a:r>
              <a:rPr lang="en-US"/>
              <a:t/>
            </a:r>
          </a:p>
          <a:p>
            <a:r>
              <a:rPr lang="en-US"/>
              <a:t>Now, let's talk about emotional intelligence. This is crucial for understanding team dynamics. By utilizing emotional intelligence, you can enhance communication and motivation within your sales team. It's not just about numbers; it’s about people and building a cohesive team environment.</a:t>
            </a:r>
          </a:p>
          <a:p>
            <a:r>
              <a:rPr lang="en-US"/>
              <a:t/>
            </a:r>
          </a:p>
          <a:p>
            <a:r>
              <a:rPr lang="en-US"/>
              <a:t>[Pause for a moment and engage with the audience.]</a:t>
            </a:r>
          </a:p>
          <a:p>
            <a:r>
              <a:rPr lang="en-US"/>
              <a:t/>
            </a:r>
          </a:p>
          <a:p>
            <a:r>
              <a:rPr lang="en-US"/>
              <a:t>Remember, strong leadership combined with emotional intelligence creates a foundation for successful sales management. This approach not only supports team coordination but also fosters an environment where everyone thrives.</a:t>
            </a:r>
          </a:p>
          <a:p>
            <a:r>
              <a:rPr lang="en-US"/>
              <a:t/>
            </a:r>
          </a:p>
          <a:p>
            <a:r>
              <a:rPr lang="en-US"/>
              <a:t>[Wrap up with a confident nod before transitioning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[Pause and make eye contact with the audience to establish connection]</a:t>
            </a:r>
          </a:p>
          <a:p>
            <a:r>
              <a:rPr lang="en-US"/>
              <a:t/>
            </a:r>
          </a:p>
          <a:p>
            <a:r>
              <a:rPr lang="en-US"/>
              <a:t>As we dive into this section, it's crucial to focus on developing clear sales goals. These goals should align with both the market analysis and the needs of your customers. [Emphasize the importance of aligning goals]</a:t>
            </a:r>
          </a:p>
          <a:p>
            <a:r>
              <a:rPr lang="en-US"/>
              <a:t/>
            </a:r>
          </a:p>
          <a:p>
            <a:r>
              <a:rPr lang="en-US"/>
              <a:t>Next, we'll discuss creating a structured plan that outlines targeted markets, pricing models, and promotional strategies. This plan acts as a roadmap for your sales team, ensuring everyone is on the same page and working towards the same objectives. [Pause briefly, allowing the audience to absorb the information]</a:t>
            </a:r>
          </a:p>
          <a:p>
            <a:r>
              <a:rPr lang="en-US"/>
              <a:t/>
            </a:r>
          </a:p>
          <a:p>
            <a:r>
              <a:rPr lang="en-US"/>
              <a:t>Finally, a key component of sales management is recruiting, training, and motivating a dedicated sales team. This team is essential for achieving your revenue targets and maintaining high performance levels. Remember, a motivated team is a successful team. [Nod slightly to emphasize this point]</a:t>
            </a:r>
          </a:p>
          <a:p>
            <a:r>
              <a:rPr lang="en-US"/>
              <a:t/>
            </a:r>
          </a:p>
          <a:p>
            <a:r>
              <a:rPr lang="en-US"/>
              <a:t>[Conclude with a friendly reminder] These elements—goal setting, strategic planning, and team management—are vital for startup sales excellence. Let's ensure our foundation is strong so we can build upon it effectively. [Smile and prepare to transition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[Smile and make eye contact with the audience to establish connection.]</a:t>
            </a:r>
          </a:p>
          <a:p>
            <a:r>
              <a:rPr lang="en-US"/>
              <a:t/>
            </a:r>
          </a:p>
          <a:p>
            <a:r>
              <a:rPr lang="en-US"/>
              <a:t>Let's dive into how streamlined processes can elevate our sales management game. By enhancing lead management, we ensure our sales pipeline operates with maximum efficiency and effectiveness. [Pause briefly, letting this point resonate.]</a:t>
            </a:r>
          </a:p>
          <a:p>
            <a:r>
              <a:rPr lang="en-US"/>
              <a:t/>
            </a:r>
          </a:p>
          <a:p>
            <a:r>
              <a:rPr lang="en-US"/>
              <a:t>Utilizing CRM systems is pivotal. They optimize our sales workflows and provide a comprehensive way to track customer interactions. This not only boosts our results but also leads to a more organized approach. [Emphasize "boosts our results."]</a:t>
            </a:r>
          </a:p>
          <a:p>
            <a:r>
              <a:rPr lang="en-US"/>
              <a:t/>
            </a:r>
          </a:p>
          <a:p>
            <a:r>
              <a:rPr lang="en-US"/>
              <a:t>Another crucial element is building trust and loyalty through consistent communication coupled with exceptional post-sale support. This is key to driving customer retention, which, as we know, is fundamental for any startup's success. [Pause to allow this point to sink in.]</a:t>
            </a:r>
          </a:p>
          <a:p>
            <a:r>
              <a:rPr lang="en-US"/>
              <a:t/>
            </a:r>
          </a:p>
          <a:p>
            <a:r>
              <a:rPr lang="en-US"/>
              <a:t>Ultimately, understanding these components—sales operations and customer relationship management—can significantly drive our startup's success. [Conclude with a confident tone and invite reflection.]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dive into the key strategy elements that can propel your startup's sales to new heights.</a:t>
            </a:r>
          </a:p>
          <a:p>
            <a:r>
              <a:rPr lang="en-US"/>
              <a:t/>
            </a:r>
          </a:p>
          <a:p>
            <a:r>
              <a:rPr lang="en-US"/>
              <a:t>[Pause and engage the audience by making eye contact.]</a:t>
            </a:r>
          </a:p>
          <a:p>
            <a:r>
              <a:rPr lang="en-US"/>
              <a:t/>
            </a:r>
          </a:p>
          <a:p>
            <a:r>
              <a:rPr lang="en-US"/>
              <a:t>First, identifying your target market is crucial. By understanding specific demographics, you can tailor your products and services to meet customer needs and preferences more effectively. This targeted approach not only enhances customer satisfaction but also increases your chances of success in the market.</a:t>
            </a:r>
          </a:p>
          <a:p>
            <a:r>
              <a:rPr lang="en-US"/>
              <a:t/>
            </a:r>
          </a:p>
          <a:p>
            <a:r>
              <a:rPr lang="en-US"/>
              <a:t>Next, setting SMART goals is essential. SMART stands for Specific, Measurable, Achievable, Relevant, and Time-bound. These goals align with your business vision and help drive focus and accountability within your team, ensuring everyone is moving in the same direction.</a:t>
            </a:r>
          </a:p>
          <a:p>
            <a:r>
              <a:rPr lang="en-US"/>
              <a:t/>
            </a:r>
          </a:p>
          <a:p>
            <a:r>
              <a:rPr lang="en-US"/>
              <a:t>[Pause briefly to let this point sink in.]</a:t>
            </a:r>
          </a:p>
          <a:p>
            <a:r>
              <a:rPr lang="en-US"/>
              <a:t/>
            </a:r>
          </a:p>
          <a:p>
            <a:r>
              <a:rPr lang="en-US"/>
              <a:t>Another vital element is articulating a strong value proposition. Clearly communicate what makes your startup unique and how it stands out from competitors. This differentiation is key to attracting and retaining customers in a competitive landscape.</a:t>
            </a:r>
          </a:p>
          <a:p>
            <a:r>
              <a:rPr lang="en-US"/>
              <a:t/>
            </a:r>
          </a:p>
          <a:p>
            <a:r>
              <a:rPr lang="en-US"/>
              <a:t>Finally, designing a robust sales process is foundational. A structured approach that maps each stage of the sales funnel—from lead generation to closing—ensures consistency and efficiency in your sales efforts.</a:t>
            </a:r>
          </a:p>
          <a:p>
            <a:r>
              <a:rPr lang="en-US"/>
              <a:t/>
            </a:r>
          </a:p>
          <a:p>
            <a:r>
              <a:rPr lang="en-US"/>
              <a:t>[Conclude with a pause to allow the audience to reflect on these points.]</a:t>
            </a:r>
          </a:p>
          <a:p>
            <a:r>
              <a:rPr lang="en-US"/>
              <a:t/>
            </a:r>
          </a:p>
          <a:p>
            <a:r>
              <a:rPr lang="en-US"/>
              <a:t>These elements form the backbone of a successful startup sales strategy, setting the stage for sustainable growth and excellence.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8.jpeg" Type="http://schemas.openxmlformats.org/officeDocument/2006/relationships/image"/><Relationship Id="rId4" Target="../media/image9.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0.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0">
            <a:off x="11525791" y="285750"/>
            <a:ext cx="7126185" cy="9715500"/>
            <a:chOff x="0" y="0"/>
            <a:chExt cx="1072489" cy="1462180"/>
          </a:xfrm>
        </p:grpSpPr>
        <p:sp>
          <p:nvSpPr>
            <p:cNvPr name="Freeform 3" id="3"/>
            <p:cNvSpPr/>
            <p:nvPr/>
          </p:nvSpPr>
          <p:spPr>
            <a:xfrm flipH="false" flipV="false" rot="-24000">
              <a:off x="-4864" y="-3499"/>
              <a:ext cx="1082217" cy="1469178"/>
            </a:xfrm>
            <a:custGeom>
              <a:avLst/>
              <a:gdLst/>
              <a:ahLst/>
              <a:cxnLst/>
              <a:rect r="r" b="b" t="t" l="l"/>
              <a:pathLst>
                <a:path h="1469178" w="1082217">
                  <a:moveTo>
                    <a:pt x="42572" y="1"/>
                  </a:moveTo>
                  <a:lnTo>
                    <a:pt x="1049852" y="7033"/>
                  </a:lnTo>
                  <a:cubicBezTo>
                    <a:pt x="1067852" y="7159"/>
                    <a:pt x="1082342" y="21852"/>
                    <a:pt x="1082216" y="39852"/>
                  </a:cubicBezTo>
                  <a:lnTo>
                    <a:pt x="1072463" y="1436813"/>
                  </a:lnTo>
                  <a:cubicBezTo>
                    <a:pt x="1072338" y="1454813"/>
                    <a:pt x="1057644" y="1469303"/>
                    <a:pt x="1039644" y="1469177"/>
                  </a:cubicBezTo>
                  <a:lnTo>
                    <a:pt x="32364" y="1462145"/>
                  </a:lnTo>
                  <a:cubicBezTo>
                    <a:pt x="23721" y="1462085"/>
                    <a:pt x="15455" y="1458593"/>
                    <a:pt x="9386" y="1452438"/>
                  </a:cubicBezTo>
                  <a:cubicBezTo>
                    <a:pt x="3316" y="1446284"/>
                    <a:pt x="-60" y="1437970"/>
                    <a:pt x="1" y="1429326"/>
                  </a:cubicBezTo>
                  <a:lnTo>
                    <a:pt x="9753" y="32364"/>
                  </a:lnTo>
                  <a:cubicBezTo>
                    <a:pt x="9879" y="14365"/>
                    <a:pt x="24573" y="-125"/>
                    <a:pt x="42572" y="1"/>
                  </a:cubicBezTo>
                  <a:close/>
                </a:path>
              </a:pathLst>
            </a:custGeom>
            <a:blipFill>
              <a:blip r:embed="rId2"/>
              <a:stretch>
                <a:fillRect l="-78260" t="-1398" r="-65107" b="-336"/>
              </a:stretch>
            </a:blipFill>
          </p:spPr>
        </p:sp>
      </p:grpSp>
      <p:sp>
        <p:nvSpPr>
          <p:cNvPr name="TextBox 4" id="4"/>
          <p:cNvSpPr txBox="true"/>
          <p:nvPr/>
        </p:nvSpPr>
        <p:spPr>
          <a:xfrm rot="0">
            <a:off x="666750" y="3600423"/>
            <a:ext cx="10067925" cy="3379245"/>
          </a:xfrm>
          <a:prstGeom prst="rect">
            <a:avLst/>
          </a:prstGeom>
        </p:spPr>
        <p:txBody>
          <a:bodyPr anchor="t" rtlCol="false" tIns="0" lIns="0" bIns="0" rIns="0">
            <a:spAutoFit/>
          </a:bodyPr>
          <a:lstStyle/>
          <a:p>
            <a:pPr algn="ctr" marL="0" indent="0" lvl="0">
              <a:lnSpc>
                <a:spcPts val="13041"/>
              </a:lnSpc>
            </a:pPr>
            <a:r>
              <a:rPr lang="en-US" sz="13041" spc="-391">
                <a:solidFill>
                  <a:srgbClr val="F5F6F7"/>
                </a:solidFill>
                <a:latin typeface="DM Sans"/>
                <a:ea typeface="DM Sans"/>
                <a:cs typeface="DM Sans"/>
                <a:sym typeface="DM Sans"/>
              </a:rPr>
              <a:t>Sales Management </a:t>
            </a:r>
          </a:p>
        </p:txBody>
      </p:sp>
      <p:grpSp>
        <p:nvGrpSpPr>
          <p:cNvPr name="Group 5" id="5"/>
          <p:cNvGrpSpPr/>
          <p:nvPr/>
        </p:nvGrpSpPr>
        <p:grpSpPr>
          <a:xfrm rot="0">
            <a:off x="9565823" y="7783108"/>
            <a:ext cx="2607127" cy="1012065"/>
            <a:chOff x="0" y="0"/>
            <a:chExt cx="3476169" cy="1349420"/>
          </a:xfrm>
        </p:grpSpPr>
        <p:grpSp>
          <p:nvGrpSpPr>
            <p:cNvPr name="Group 6" id="6"/>
            <p:cNvGrpSpPr/>
            <p:nvPr/>
          </p:nvGrpSpPr>
          <p:grpSpPr>
            <a:xfrm rot="0">
              <a:off x="0" y="452517"/>
              <a:ext cx="2997536" cy="803206"/>
              <a:chOff x="0" y="0"/>
              <a:chExt cx="677333" cy="181495"/>
            </a:xfrm>
          </p:grpSpPr>
          <p:sp>
            <p:nvSpPr>
              <p:cNvPr name="Freeform 7" id="7"/>
              <p:cNvSpPr/>
              <p:nvPr/>
            </p:nvSpPr>
            <p:spPr>
              <a:xfrm flipH="false" flipV="false" rot="0">
                <a:off x="0" y="0"/>
                <a:ext cx="677333" cy="181495"/>
              </a:xfrm>
              <a:custGeom>
                <a:avLst/>
                <a:gdLst/>
                <a:ahLst/>
                <a:cxnLst/>
                <a:rect r="r" b="b" t="t" l="l"/>
                <a:pathLst>
                  <a:path h="181495" w="677333">
                    <a:moveTo>
                      <a:pt x="90748" y="0"/>
                    </a:moveTo>
                    <a:lnTo>
                      <a:pt x="586586" y="0"/>
                    </a:lnTo>
                    <a:cubicBezTo>
                      <a:pt x="636704" y="0"/>
                      <a:pt x="677333" y="40629"/>
                      <a:pt x="677333" y="90748"/>
                    </a:cubicBezTo>
                    <a:lnTo>
                      <a:pt x="677333" y="90748"/>
                    </a:lnTo>
                    <a:cubicBezTo>
                      <a:pt x="677333" y="114815"/>
                      <a:pt x="667772" y="137897"/>
                      <a:pt x="650754" y="154916"/>
                    </a:cubicBezTo>
                    <a:cubicBezTo>
                      <a:pt x="633736" y="171934"/>
                      <a:pt x="610654" y="181495"/>
                      <a:pt x="586586" y="181495"/>
                    </a:cubicBezTo>
                    <a:lnTo>
                      <a:pt x="90748" y="181495"/>
                    </a:lnTo>
                    <a:cubicBezTo>
                      <a:pt x="66680" y="181495"/>
                      <a:pt x="43598" y="171934"/>
                      <a:pt x="26579" y="154916"/>
                    </a:cubicBezTo>
                    <a:cubicBezTo>
                      <a:pt x="9561" y="137897"/>
                      <a:pt x="0" y="114815"/>
                      <a:pt x="0" y="90748"/>
                    </a:cubicBezTo>
                    <a:lnTo>
                      <a:pt x="0" y="90748"/>
                    </a:lnTo>
                    <a:cubicBezTo>
                      <a:pt x="0" y="66680"/>
                      <a:pt x="9561" y="43598"/>
                      <a:pt x="26579" y="26579"/>
                    </a:cubicBezTo>
                    <a:cubicBezTo>
                      <a:pt x="43598" y="9561"/>
                      <a:pt x="66680" y="0"/>
                      <a:pt x="90748" y="0"/>
                    </a:cubicBezTo>
                    <a:close/>
                  </a:path>
                </a:pathLst>
              </a:custGeom>
              <a:solidFill>
                <a:srgbClr val="FAD02C"/>
              </a:solidFill>
            </p:spPr>
          </p:sp>
          <p:sp>
            <p:nvSpPr>
              <p:cNvPr name="TextBox 8" id="8"/>
              <p:cNvSpPr txBox="true"/>
              <p:nvPr/>
            </p:nvSpPr>
            <p:spPr>
              <a:xfrm>
                <a:off x="0" y="0"/>
                <a:ext cx="677333" cy="181495"/>
              </a:xfrm>
              <a:prstGeom prst="rect">
                <a:avLst/>
              </a:prstGeom>
            </p:spPr>
            <p:txBody>
              <a:bodyPr anchor="ctr" rtlCol="false" tIns="44408" lIns="44408" bIns="44408" rIns="44408"/>
              <a:lstStyle/>
              <a:p>
                <a:pPr algn="ctr">
                  <a:lnSpc>
                    <a:spcPts val="2879"/>
                  </a:lnSpc>
                </a:pPr>
              </a:p>
            </p:txBody>
          </p:sp>
        </p:grpSp>
        <p:sp>
          <p:nvSpPr>
            <p:cNvPr name="Freeform 9" id="9"/>
            <p:cNvSpPr/>
            <p:nvPr/>
          </p:nvSpPr>
          <p:spPr>
            <a:xfrm flipH="false" flipV="false" rot="-2700000">
              <a:off x="2906402" y="95255"/>
              <a:ext cx="468474" cy="480551"/>
            </a:xfrm>
            <a:custGeom>
              <a:avLst/>
              <a:gdLst/>
              <a:ahLst/>
              <a:cxnLst/>
              <a:rect r="r" b="b" t="t" l="l"/>
              <a:pathLst>
                <a:path h="480551" w="468474">
                  <a:moveTo>
                    <a:pt x="0" y="0"/>
                  </a:moveTo>
                  <a:lnTo>
                    <a:pt x="468473" y="0"/>
                  </a:lnTo>
                  <a:lnTo>
                    <a:pt x="468473" y="480551"/>
                  </a:lnTo>
                  <a:lnTo>
                    <a:pt x="0" y="4805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197602" y="358820"/>
              <a:ext cx="2602332" cy="990600"/>
            </a:xfrm>
            <a:prstGeom prst="rect">
              <a:avLst/>
            </a:prstGeom>
          </p:spPr>
          <p:txBody>
            <a:bodyPr anchor="t" rtlCol="false" tIns="0" lIns="0" bIns="0" rIns="0">
              <a:spAutoFit/>
            </a:bodyPr>
            <a:lstStyle/>
            <a:p>
              <a:pPr algn="ctr" marL="0" indent="0" lvl="0">
                <a:lnSpc>
                  <a:spcPts val="2999"/>
                </a:lnSpc>
                <a:spcBef>
                  <a:spcPct val="0"/>
                </a:spcBef>
              </a:pPr>
              <a:r>
                <a:rPr lang="en-US" sz="2499">
                  <a:solidFill>
                    <a:srgbClr val="F5F6F7"/>
                  </a:solidFill>
                  <a:latin typeface="DM Sans"/>
                  <a:ea typeface="DM Sans"/>
                  <a:cs typeface="DM Sans"/>
                  <a:sym typeface="DM Sans"/>
                </a:rPr>
                <a:t>[Presenter's First Name]</a:t>
              </a:r>
            </a:p>
          </p:txBody>
        </p:sp>
      </p:grpSp>
      <p:sp>
        <p:nvSpPr>
          <p:cNvPr name="TextBox 11" id="11"/>
          <p:cNvSpPr txBox="true"/>
          <p:nvPr/>
        </p:nvSpPr>
        <p:spPr>
          <a:xfrm rot="0">
            <a:off x="2105025" y="9394750"/>
            <a:ext cx="6886575" cy="390525"/>
          </a:xfrm>
          <a:prstGeom prst="rect">
            <a:avLst/>
          </a:prstGeom>
        </p:spPr>
        <p:txBody>
          <a:bodyPr anchor="t" rtlCol="false" tIns="0" lIns="0" bIns="0" rIns="0">
            <a:spAutoFit/>
          </a:bodyPr>
          <a:lstStyle/>
          <a:p>
            <a:pPr algn="ctr" marL="0" indent="0" lvl="0">
              <a:lnSpc>
                <a:spcPts val="3184"/>
              </a:lnSpc>
            </a:pPr>
            <a:r>
              <a:rPr lang="en-US" sz="2653">
                <a:solidFill>
                  <a:srgbClr val="F5F6F7"/>
                </a:solidFill>
                <a:latin typeface="DM Sans"/>
                <a:ea typeface="DM Sans"/>
                <a:cs typeface="DM Sans"/>
                <a:sym typeface="DM Sans"/>
              </a:rPr>
              <a:t>November 29, 2025</a:t>
            </a:r>
          </a:p>
        </p:txBody>
      </p:sp>
      <p:sp>
        <p:nvSpPr>
          <p:cNvPr name="TextBox 12" id="12"/>
          <p:cNvSpPr txBox="true"/>
          <p:nvPr/>
        </p:nvSpPr>
        <p:spPr>
          <a:xfrm rot="0">
            <a:off x="2105025" y="476250"/>
            <a:ext cx="6886575" cy="390525"/>
          </a:xfrm>
          <a:prstGeom prst="rect">
            <a:avLst/>
          </a:prstGeom>
        </p:spPr>
        <p:txBody>
          <a:bodyPr anchor="t" rtlCol="false" tIns="0" lIns="0" bIns="0" rIns="0">
            <a:spAutoFit/>
          </a:bodyPr>
          <a:lstStyle/>
          <a:p>
            <a:pPr algn="ctr" marL="0" indent="0" lvl="0">
              <a:lnSpc>
                <a:spcPts val="3184"/>
              </a:lnSpc>
            </a:pPr>
            <a:r>
              <a:rPr lang="en-US" sz="2653">
                <a:solidFill>
                  <a:srgbClr val="F5F6F7"/>
                </a:solidFill>
                <a:latin typeface="DM Sans"/>
                <a:ea typeface="DM Sans"/>
                <a:cs typeface="DM Sans"/>
                <a:sym typeface="DM Sans"/>
              </a:rPr>
              <a:t>Startup Sales</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666750" y="4303470"/>
            <a:ext cx="16954500" cy="1730374"/>
          </a:xfrm>
          <a:prstGeom prst="rect">
            <a:avLst/>
          </a:prstGeom>
        </p:spPr>
        <p:txBody>
          <a:bodyPr anchor="t" rtlCol="false" tIns="0" lIns="0" bIns="0" rIns="0">
            <a:spAutoFit/>
          </a:bodyPr>
          <a:lstStyle/>
          <a:p>
            <a:pPr algn="ctr" marL="0" indent="0" lvl="0">
              <a:lnSpc>
                <a:spcPts val="12999"/>
              </a:lnSpc>
            </a:pPr>
            <a:r>
              <a:rPr lang="en-US" sz="12999" spc="-389">
                <a:solidFill>
                  <a:srgbClr val="F5F6F7"/>
                </a:solidFill>
                <a:latin typeface="DM Sans"/>
                <a:ea typeface="DM Sans"/>
                <a:cs typeface="DM Sans"/>
                <a:sym typeface="DM Sans"/>
              </a:rPr>
              <a:t>Unlock Your Potential</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0">
            <a:off x="3460750" y="938479"/>
            <a:ext cx="15970139" cy="9734017"/>
            <a:chOff x="0" y="0"/>
            <a:chExt cx="4206127" cy="2563692"/>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4206127" cy="2563692"/>
            </a:xfrm>
            <a:custGeom>
              <a:avLst/>
              <a:gdLst/>
              <a:ahLst/>
              <a:cxnLst/>
              <a:rect r="r" b="b" t="t" l="l"/>
              <a:pathLst>
                <a:path h="2563692" w="4206127">
                  <a:moveTo>
                    <a:pt x="14543" y="0"/>
                  </a:moveTo>
                  <a:lnTo>
                    <a:pt x="4191584" y="0"/>
                  </a:lnTo>
                  <a:cubicBezTo>
                    <a:pt x="4199616" y="0"/>
                    <a:pt x="4206127" y="6511"/>
                    <a:pt x="4206127" y="14543"/>
                  </a:cubicBezTo>
                  <a:lnTo>
                    <a:pt x="4206127" y="2549148"/>
                  </a:lnTo>
                  <a:cubicBezTo>
                    <a:pt x="4206127" y="2553005"/>
                    <a:pt x="4204595" y="2556705"/>
                    <a:pt x="4201868" y="2559432"/>
                  </a:cubicBezTo>
                  <a:cubicBezTo>
                    <a:pt x="4199140" y="2562159"/>
                    <a:pt x="4195441" y="2563692"/>
                    <a:pt x="4191584" y="2563692"/>
                  </a:cubicBezTo>
                  <a:lnTo>
                    <a:pt x="14543" y="2563692"/>
                  </a:lnTo>
                  <a:cubicBezTo>
                    <a:pt x="10686" y="2563692"/>
                    <a:pt x="6987" y="2562159"/>
                    <a:pt x="4260" y="2559432"/>
                  </a:cubicBezTo>
                  <a:cubicBezTo>
                    <a:pt x="1532" y="2556705"/>
                    <a:pt x="0" y="2553005"/>
                    <a:pt x="0" y="2549148"/>
                  </a:cubicBezTo>
                  <a:lnTo>
                    <a:pt x="0" y="14543"/>
                  </a:lnTo>
                  <a:cubicBezTo>
                    <a:pt x="0" y="10686"/>
                    <a:pt x="1532" y="6987"/>
                    <a:pt x="4260" y="4260"/>
                  </a:cubicBezTo>
                  <a:cubicBezTo>
                    <a:pt x="6987" y="1532"/>
                    <a:pt x="10686" y="0"/>
                    <a:pt x="14543" y="0"/>
                  </a:cubicBezTo>
                  <a:close/>
                </a:path>
              </a:pathLst>
            </a:custGeom>
            <a:solidFill>
              <a:srgbClr val="1D213B"/>
            </a:solidFill>
          </p:spPr>
        </p:sp>
        <p:sp>
          <p:nvSpPr>
            <p:cNvPr name="TextBox 4" id="4"/>
            <p:cNvSpPr txBox="true"/>
            <p:nvPr/>
          </p:nvSpPr>
          <p:spPr>
            <a:xfrm>
              <a:off x="0" y="-19050"/>
              <a:ext cx="4206127" cy="2582742"/>
            </a:xfrm>
            <a:prstGeom prst="rect">
              <a:avLst/>
            </a:prstGeom>
          </p:spPr>
          <p:txBody>
            <a:bodyPr anchor="ctr" rtlCol="false" tIns="50800" lIns="50800" bIns="50800" rIns="50800"/>
            <a:lstStyle/>
            <a:p>
              <a:pPr algn="ctr">
                <a:lnSpc>
                  <a:spcPts val="2500"/>
                </a:lnSpc>
              </a:pPr>
            </a:p>
          </p:txBody>
        </p:sp>
      </p:grpSp>
      <p:grpSp>
        <p:nvGrpSpPr>
          <p:cNvPr name="Group 5" id="5"/>
          <p:cNvGrpSpPr/>
          <p:nvPr/>
        </p:nvGrpSpPr>
        <p:grpSpPr>
          <a:xfrm rot="0">
            <a:off x="2374448" y="7829550"/>
            <a:ext cx="2607127" cy="941792"/>
            <a:chOff x="0" y="0"/>
            <a:chExt cx="3476169" cy="1255723"/>
          </a:xfrm>
        </p:grpSpPr>
        <p:grpSp>
          <p:nvGrpSpPr>
            <p:cNvPr name="Group 6" id="6"/>
            <p:cNvGrpSpPr/>
            <p:nvPr/>
          </p:nvGrpSpPr>
          <p:grpSpPr>
            <a:xfrm rot="0">
              <a:off x="0" y="452517"/>
              <a:ext cx="2997536" cy="803206"/>
              <a:chOff x="0" y="0"/>
              <a:chExt cx="677333" cy="181495"/>
            </a:xfrm>
          </p:grpSpPr>
          <p:sp>
            <p:nvSpPr>
              <p:cNvPr name="Freeform 7" id="7"/>
              <p:cNvSpPr/>
              <p:nvPr/>
            </p:nvSpPr>
            <p:spPr>
              <a:xfrm flipH="false" flipV="false" rot="0">
                <a:off x="0" y="0"/>
                <a:ext cx="677333" cy="181495"/>
              </a:xfrm>
              <a:custGeom>
                <a:avLst/>
                <a:gdLst/>
                <a:ahLst/>
                <a:cxnLst/>
                <a:rect r="r" b="b" t="t" l="l"/>
                <a:pathLst>
                  <a:path h="181495" w="677333">
                    <a:moveTo>
                      <a:pt x="90748" y="0"/>
                    </a:moveTo>
                    <a:lnTo>
                      <a:pt x="586586" y="0"/>
                    </a:lnTo>
                    <a:cubicBezTo>
                      <a:pt x="636704" y="0"/>
                      <a:pt x="677333" y="40629"/>
                      <a:pt x="677333" y="90748"/>
                    </a:cubicBezTo>
                    <a:lnTo>
                      <a:pt x="677333" y="90748"/>
                    </a:lnTo>
                    <a:cubicBezTo>
                      <a:pt x="677333" y="114815"/>
                      <a:pt x="667772" y="137897"/>
                      <a:pt x="650754" y="154916"/>
                    </a:cubicBezTo>
                    <a:cubicBezTo>
                      <a:pt x="633736" y="171934"/>
                      <a:pt x="610654" y="181495"/>
                      <a:pt x="586586" y="181495"/>
                    </a:cubicBezTo>
                    <a:lnTo>
                      <a:pt x="90748" y="181495"/>
                    </a:lnTo>
                    <a:cubicBezTo>
                      <a:pt x="66680" y="181495"/>
                      <a:pt x="43598" y="171934"/>
                      <a:pt x="26579" y="154916"/>
                    </a:cubicBezTo>
                    <a:cubicBezTo>
                      <a:pt x="9561" y="137897"/>
                      <a:pt x="0" y="114815"/>
                      <a:pt x="0" y="90748"/>
                    </a:cubicBezTo>
                    <a:lnTo>
                      <a:pt x="0" y="90748"/>
                    </a:lnTo>
                    <a:cubicBezTo>
                      <a:pt x="0" y="66680"/>
                      <a:pt x="9561" y="43598"/>
                      <a:pt x="26579" y="26579"/>
                    </a:cubicBezTo>
                    <a:cubicBezTo>
                      <a:pt x="43598" y="9561"/>
                      <a:pt x="66680" y="0"/>
                      <a:pt x="90748" y="0"/>
                    </a:cubicBezTo>
                    <a:close/>
                  </a:path>
                </a:pathLst>
              </a:custGeom>
              <a:solidFill>
                <a:srgbClr val="4A4D6A"/>
              </a:solidFill>
            </p:spPr>
          </p:sp>
          <p:sp>
            <p:nvSpPr>
              <p:cNvPr name="TextBox 8" id="8"/>
              <p:cNvSpPr txBox="true"/>
              <p:nvPr/>
            </p:nvSpPr>
            <p:spPr>
              <a:xfrm>
                <a:off x="0" y="0"/>
                <a:ext cx="677333" cy="181495"/>
              </a:xfrm>
              <a:prstGeom prst="rect">
                <a:avLst/>
              </a:prstGeom>
            </p:spPr>
            <p:txBody>
              <a:bodyPr anchor="ctr" rtlCol="false" tIns="44408" lIns="44408" bIns="44408" rIns="44408"/>
              <a:lstStyle/>
              <a:p>
                <a:pPr algn="ctr">
                  <a:lnSpc>
                    <a:spcPts val="2879"/>
                  </a:lnSpc>
                </a:pPr>
              </a:p>
            </p:txBody>
          </p:sp>
        </p:grpSp>
        <p:sp>
          <p:nvSpPr>
            <p:cNvPr name="Freeform 9" id="9"/>
            <p:cNvSpPr/>
            <p:nvPr/>
          </p:nvSpPr>
          <p:spPr>
            <a:xfrm flipH="false" flipV="false" rot="-2700000">
              <a:off x="2906402" y="95255"/>
              <a:ext cx="468474" cy="480551"/>
            </a:xfrm>
            <a:custGeom>
              <a:avLst/>
              <a:gdLst/>
              <a:ahLst/>
              <a:cxnLst/>
              <a:rect r="r" b="b" t="t" l="l"/>
              <a:pathLst>
                <a:path h="480551" w="468474">
                  <a:moveTo>
                    <a:pt x="0" y="0"/>
                  </a:moveTo>
                  <a:lnTo>
                    <a:pt x="468473" y="0"/>
                  </a:lnTo>
                  <a:lnTo>
                    <a:pt x="468473" y="480551"/>
                  </a:lnTo>
                  <a:lnTo>
                    <a:pt x="0" y="4805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197602" y="606470"/>
              <a:ext cx="2602332" cy="495300"/>
            </a:xfrm>
            <a:prstGeom prst="rect">
              <a:avLst/>
            </a:prstGeom>
          </p:spPr>
          <p:txBody>
            <a:bodyPr anchor="t" rtlCol="false" tIns="0" lIns="0" bIns="0" rIns="0">
              <a:spAutoFit/>
            </a:bodyPr>
            <a:lstStyle/>
            <a:p>
              <a:pPr algn="ctr" marL="0" indent="0" lvl="0">
                <a:lnSpc>
                  <a:spcPts val="2999"/>
                </a:lnSpc>
                <a:spcBef>
                  <a:spcPct val="0"/>
                </a:spcBef>
              </a:pPr>
              <a:r>
                <a:rPr lang="en-US" sz="2499">
                  <a:solidFill>
                    <a:srgbClr val="F5F6F7"/>
                  </a:solidFill>
                  <a:latin typeface="DM Sans"/>
                  <a:ea typeface="DM Sans"/>
                  <a:cs typeface="DM Sans"/>
                  <a:sym typeface="DM Sans"/>
                </a:rPr>
                <a:t>Canva AI</a:t>
              </a:r>
            </a:p>
          </p:txBody>
        </p:sp>
      </p:grpSp>
      <p:sp>
        <p:nvSpPr>
          <p:cNvPr name="Freeform 11" id="11"/>
          <p:cNvSpPr/>
          <p:nvPr/>
        </p:nvSpPr>
        <p:spPr>
          <a:xfrm flipH="false" flipV="false" rot="0">
            <a:off x="5496192" y="3712474"/>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5496192" y="5324013"/>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5187325" y="1933575"/>
            <a:ext cx="10995650" cy="1209675"/>
          </a:xfrm>
          <a:prstGeom prst="rect">
            <a:avLst/>
          </a:prstGeom>
        </p:spPr>
        <p:txBody>
          <a:bodyPr anchor="t" rtlCol="false" tIns="0" lIns="0" bIns="0" rIns="0">
            <a:spAutoFit/>
          </a:bodyPr>
          <a:lstStyle/>
          <a:p>
            <a:pPr algn="l" marL="0" indent="0" lvl="0">
              <a:lnSpc>
                <a:spcPts val="9000"/>
              </a:lnSpc>
            </a:pPr>
            <a:r>
              <a:rPr lang="en-US" sz="9000" spc="-270">
                <a:solidFill>
                  <a:srgbClr val="F5F6F7"/>
                </a:solidFill>
                <a:latin typeface="DM Sans"/>
                <a:ea typeface="DM Sans"/>
                <a:cs typeface="DM Sans"/>
                <a:sym typeface="DM Sans"/>
              </a:rPr>
              <a:t>Agenda</a:t>
            </a:r>
          </a:p>
        </p:txBody>
      </p:sp>
      <p:sp>
        <p:nvSpPr>
          <p:cNvPr name="TextBox 14" id="14"/>
          <p:cNvSpPr txBox="true"/>
          <p:nvPr/>
        </p:nvSpPr>
        <p:spPr>
          <a:xfrm rot="0">
            <a:off x="6409503" y="3684086"/>
            <a:ext cx="9773472" cy="657225"/>
          </a:xfrm>
          <a:prstGeom prst="rect">
            <a:avLst/>
          </a:prstGeom>
        </p:spPr>
        <p:txBody>
          <a:bodyPr anchor="t" rtlCol="false" tIns="0" lIns="0" bIns="0" rIns="0">
            <a:spAutoFit/>
          </a:bodyPr>
          <a:lstStyle/>
          <a:p>
            <a:pPr algn="l" marL="0" indent="0" lvl="0">
              <a:lnSpc>
                <a:spcPts val="5197"/>
              </a:lnSpc>
            </a:pPr>
            <a:r>
              <a:rPr lang="en-US" sz="4331">
                <a:solidFill>
                  <a:srgbClr val="F5F6F7"/>
                </a:solidFill>
                <a:latin typeface="DM Sans"/>
                <a:ea typeface="DM Sans"/>
                <a:cs typeface="DM Sans"/>
                <a:sym typeface="DM Sans"/>
              </a:rPr>
              <a:t>Sales Management Fundamentals</a:t>
            </a:r>
          </a:p>
        </p:txBody>
      </p:sp>
      <p:sp>
        <p:nvSpPr>
          <p:cNvPr name="TextBox 15" id="15"/>
          <p:cNvSpPr txBox="true"/>
          <p:nvPr/>
        </p:nvSpPr>
        <p:spPr>
          <a:xfrm rot="0">
            <a:off x="6409503" y="5295625"/>
            <a:ext cx="9773472" cy="657225"/>
          </a:xfrm>
          <a:prstGeom prst="rect">
            <a:avLst/>
          </a:prstGeom>
        </p:spPr>
        <p:txBody>
          <a:bodyPr anchor="t" rtlCol="false" tIns="0" lIns="0" bIns="0" rIns="0">
            <a:spAutoFit/>
          </a:bodyPr>
          <a:lstStyle/>
          <a:p>
            <a:pPr algn="l" marL="0" indent="0" lvl="0">
              <a:lnSpc>
                <a:spcPts val="5197"/>
              </a:lnSpc>
              <a:spcBef>
                <a:spcPct val="0"/>
              </a:spcBef>
            </a:pPr>
            <a:r>
              <a:rPr lang="en-US" sz="4331" strike="noStrike" u="none">
                <a:solidFill>
                  <a:srgbClr val="F5F6F7"/>
                </a:solidFill>
                <a:latin typeface="DM Sans"/>
                <a:ea typeface="DM Sans"/>
                <a:cs typeface="DM Sans"/>
                <a:sym typeface="DM Sans"/>
              </a:rPr>
              <a:t>Developing an Effective Sales Strategy</a:t>
            </a:r>
          </a:p>
        </p:txBody>
      </p:sp>
      <p:sp>
        <p:nvSpPr>
          <p:cNvPr name="TextBox 16" id="16"/>
          <p:cNvSpPr txBox="true"/>
          <p:nvPr/>
        </p:nvSpPr>
        <p:spPr>
          <a:xfrm rot="0">
            <a:off x="6409503" y="6914902"/>
            <a:ext cx="9773472" cy="657225"/>
          </a:xfrm>
          <a:prstGeom prst="rect">
            <a:avLst/>
          </a:prstGeom>
        </p:spPr>
        <p:txBody>
          <a:bodyPr anchor="t" rtlCol="false" tIns="0" lIns="0" bIns="0" rIns="0">
            <a:spAutoFit/>
          </a:bodyPr>
          <a:lstStyle/>
          <a:p>
            <a:pPr algn="l" marL="0" indent="0" lvl="0">
              <a:lnSpc>
                <a:spcPts val="5197"/>
              </a:lnSpc>
              <a:spcBef>
                <a:spcPct val="0"/>
              </a:spcBef>
            </a:pPr>
            <a:r>
              <a:rPr lang="en-US" sz="4331" strike="noStrike" u="none">
                <a:solidFill>
                  <a:srgbClr val="F5F6F7"/>
                </a:solidFill>
                <a:latin typeface="DM Sans"/>
                <a:ea typeface="DM Sans"/>
                <a:cs typeface="DM Sans"/>
                <a:sym typeface="DM Sans"/>
              </a:rPr>
              <a:t>Sales Training Essentials</a:t>
            </a:r>
          </a:p>
        </p:txBody>
      </p:sp>
      <p:sp>
        <p:nvSpPr>
          <p:cNvPr name="TextBox 17" id="17"/>
          <p:cNvSpPr txBox="true"/>
          <p:nvPr/>
        </p:nvSpPr>
        <p:spPr>
          <a:xfrm rot="0">
            <a:off x="6409503" y="8530310"/>
            <a:ext cx="9773472" cy="657225"/>
          </a:xfrm>
          <a:prstGeom prst="rect">
            <a:avLst/>
          </a:prstGeom>
        </p:spPr>
        <p:txBody>
          <a:bodyPr anchor="t" rtlCol="false" tIns="0" lIns="0" bIns="0" rIns="0">
            <a:spAutoFit/>
          </a:bodyPr>
          <a:lstStyle/>
          <a:p>
            <a:pPr algn="l" marL="0" indent="0" lvl="0">
              <a:lnSpc>
                <a:spcPts val="5197"/>
              </a:lnSpc>
              <a:spcBef>
                <a:spcPct val="0"/>
              </a:spcBef>
            </a:pPr>
            <a:r>
              <a:rPr lang="en-US" sz="4331" strike="noStrike" u="none">
                <a:solidFill>
                  <a:srgbClr val="F5F6F7"/>
                </a:solidFill>
                <a:latin typeface="DM Sans"/>
                <a:ea typeface="DM Sans"/>
                <a:cs typeface="DM Sans"/>
                <a:sym typeface="DM Sans"/>
              </a:rPr>
              <a:t>Organizing Ongoing Workshops</a:t>
            </a:r>
          </a:p>
        </p:txBody>
      </p:sp>
      <p:sp>
        <p:nvSpPr>
          <p:cNvPr name="Freeform 18" id="18"/>
          <p:cNvSpPr/>
          <p:nvPr/>
        </p:nvSpPr>
        <p:spPr>
          <a:xfrm flipH="false" flipV="false" rot="0">
            <a:off x="5496192" y="6935552"/>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9" id="19"/>
          <p:cNvSpPr/>
          <p:nvPr/>
        </p:nvSpPr>
        <p:spPr>
          <a:xfrm flipH="false" flipV="false" rot="0">
            <a:off x="5496192" y="8547091"/>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571500" y="3599089"/>
            <a:ext cx="14173200" cy="3378199"/>
          </a:xfrm>
          <a:prstGeom prst="rect">
            <a:avLst/>
          </a:prstGeom>
        </p:spPr>
        <p:txBody>
          <a:bodyPr anchor="t" rtlCol="false" tIns="0" lIns="0" bIns="0" rIns="0">
            <a:spAutoFit/>
          </a:bodyPr>
          <a:lstStyle/>
          <a:p>
            <a:pPr algn="l" marL="0" indent="0" lvl="0">
              <a:lnSpc>
                <a:spcPts val="12999"/>
              </a:lnSpc>
            </a:pPr>
            <a:r>
              <a:rPr lang="en-US" sz="12999" spc="-389">
                <a:solidFill>
                  <a:srgbClr val="F5F6F7"/>
                </a:solidFill>
                <a:latin typeface="DM Sans"/>
                <a:ea typeface="DM Sans"/>
                <a:cs typeface="DM Sans"/>
                <a:sym typeface="DM Sans"/>
              </a:rPr>
              <a:t>Sales Management Fundamentals</a:t>
            </a:r>
          </a:p>
        </p:txBody>
      </p:sp>
      <p:sp>
        <p:nvSpPr>
          <p:cNvPr name="TextBox 3" id="3"/>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5F6F7"/>
                </a:solidFill>
                <a:latin typeface="DM Sans Bold"/>
                <a:ea typeface="DM Sans Bold"/>
                <a:cs typeface="DM Sans Bold"/>
                <a:sym typeface="DM Sans Bold"/>
              </a:rPr>
              <a:t>SECTION 1</a:t>
            </a:r>
          </a:p>
        </p:txBody>
      </p:sp>
      <p:sp>
        <p:nvSpPr>
          <p:cNvPr name="TextBox 4" id="4"/>
          <p:cNvSpPr txBox="true"/>
          <p:nvPr/>
        </p:nvSpPr>
        <p:spPr>
          <a:xfrm rot="0">
            <a:off x="4905375"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PRESENTATION OVERVIEW</a:t>
            </a:r>
          </a:p>
        </p:txBody>
      </p:sp>
      <p:sp>
        <p:nvSpPr>
          <p:cNvPr name="TextBox 5" id="5"/>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STARTUP SALES EXCELLENCE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0">
            <a:off x="7865581" y="578334"/>
            <a:ext cx="9621783" cy="4425067"/>
            <a:chOff x="0" y="0"/>
            <a:chExt cx="2534132" cy="1165450"/>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2534132" cy="1165450"/>
            </a:xfrm>
            <a:custGeom>
              <a:avLst/>
              <a:gdLst/>
              <a:ahLst/>
              <a:cxnLst/>
              <a:rect r="r" b="b" t="t" l="l"/>
              <a:pathLst>
                <a:path h="1165450" w="2534132">
                  <a:moveTo>
                    <a:pt x="14483" y="0"/>
                  </a:moveTo>
                  <a:lnTo>
                    <a:pt x="2519649" y="0"/>
                  </a:lnTo>
                  <a:cubicBezTo>
                    <a:pt x="2523490" y="0"/>
                    <a:pt x="2527174" y="1526"/>
                    <a:pt x="2529890" y="4242"/>
                  </a:cubicBezTo>
                  <a:cubicBezTo>
                    <a:pt x="2532606" y="6958"/>
                    <a:pt x="2534132" y="10642"/>
                    <a:pt x="2534132" y="14483"/>
                  </a:cubicBezTo>
                  <a:lnTo>
                    <a:pt x="2534132" y="1150967"/>
                  </a:lnTo>
                  <a:cubicBezTo>
                    <a:pt x="2534132" y="1158965"/>
                    <a:pt x="2527648" y="1165450"/>
                    <a:pt x="2519649" y="1165450"/>
                  </a:cubicBezTo>
                  <a:lnTo>
                    <a:pt x="14483" y="1165450"/>
                  </a:lnTo>
                  <a:cubicBezTo>
                    <a:pt x="10642" y="1165450"/>
                    <a:pt x="6958" y="1163924"/>
                    <a:pt x="4242" y="1161208"/>
                  </a:cubicBezTo>
                  <a:cubicBezTo>
                    <a:pt x="1526" y="1158492"/>
                    <a:pt x="0" y="1154808"/>
                    <a:pt x="0" y="1150967"/>
                  </a:cubicBezTo>
                  <a:lnTo>
                    <a:pt x="0" y="14483"/>
                  </a:lnTo>
                  <a:cubicBezTo>
                    <a:pt x="0" y="10642"/>
                    <a:pt x="1526" y="6958"/>
                    <a:pt x="4242" y="4242"/>
                  </a:cubicBezTo>
                  <a:cubicBezTo>
                    <a:pt x="6958" y="1526"/>
                    <a:pt x="10642" y="0"/>
                    <a:pt x="14483" y="0"/>
                  </a:cubicBezTo>
                  <a:close/>
                </a:path>
              </a:pathLst>
            </a:custGeom>
            <a:solidFill>
              <a:srgbClr val="FAD02C"/>
            </a:solidFill>
          </p:spPr>
        </p:sp>
        <p:sp>
          <p:nvSpPr>
            <p:cNvPr name="TextBox 4" id="4"/>
            <p:cNvSpPr txBox="true"/>
            <p:nvPr/>
          </p:nvSpPr>
          <p:spPr>
            <a:xfrm>
              <a:off x="0" y="-38100"/>
              <a:ext cx="2534132" cy="120355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7865581" y="5290433"/>
            <a:ext cx="9621783" cy="4425067"/>
            <a:chOff x="0" y="0"/>
            <a:chExt cx="2534132" cy="1165450"/>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2534132" cy="1165450"/>
            </a:xfrm>
            <a:custGeom>
              <a:avLst/>
              <a:gdLst/>
              <a:ahLst/>
              <a:cxnLst/>
              <a:rect r="r" b="b" t="t" l="l"/>
              <a:pathLst>
                <a:path h="1165450" w="2534132">
                  <a:moveTo>
                    <a:pt x="14483" y="0"/>
                  </a:moveTo>
                  <a:lnTo>
                    <a:pt x="2519649" y="0"/>
                  </a:lnTo>
                  <a:cubicBezTo>
                    <a:pt x="2523490" y="0"/>
                    <a:pt x="2527174" y="1526"/>
                    <a:pt x="2529890" y="4242"/>
                  </a:cubicBezTo>
                  <a:cubicBezTo>
                    <a:pt x="2532606" y="6958"/>
                    <a:pt x="2534132" y="10642"/>
                    <a:pt x="2534132" y="14483"/>
                  </a:cubicBezTo>
                  <a:lnTo>
                    <a:pt x="2534132" y="1150967"/>
                  </a:lnTo>
                  <a:cubicBezTo>
                    <a:pt x="2534132" y="1158965"/>
                    <a:pt x="2527648" y="1165450"/>
                    <a:pt x="2519649" y="1165450"/>
                  </a:cubicBezTo>
                  <a:lnTo>
                    <a:pt x="14483" y="1165450"/>
                  </a:lnTo>
                  <a:cubicBezTo>
                    <a:pt x="10642" y="1165450"/>
                    <a:pt x="6958" y="1163924"/>
                    <a:pt x="4242" y="1161208"/>
                  </a:cubicBezTo>
                  <a:cubicBezTo>
                    <a:pt x="1526" y="1158492"/>
                    <a:pt x="0" y="1154808"/>
                    <a:pt x="0" y="1150967"/>
                  </a:cubicBezTo>
                  <a:lnTo>
                    <a:pt x="0" y="14483"/>
                  </a:lnTo>
                  <a:cubicBezTo>
                    <a:pt x="0" y="10642"/>
                    <a:pt x="1526" y="6958"/>
                    <a:pt x="4242" y="4242"/>
                  </a:cubicBezTo>
                  <a:cubicBezTo>
                    <a:pt x="6958" y="1526"/>
                    <a:pt x="10642" y="0"/>
                    <a:pt x="14483" y="0"/>
                  </a:cubicBezTo>
                  <a:close/>
                </a:path>
              </a:pathLst>
            </a:custGeom>
            <a:solidFill>
              <a:srgbClr val="FAD02C"/>
            </a:solidFill>
          </p:spPr>
        </p:sp>
        <p:sp>
          <p:nvSpPr>
            <p:cNvPr name="TextBox 7" id="7"/>
            <p:cNvSpPr txBox="true"/>
            <p:nvPr/>
          </p:nvSpPr>
          <p:spPr>
            <a:xfrm>
              <a:off x="0" y="-38100"/>
              <a:ext cx="2534132" cy="120355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2172950" y="1028700"/>
            <a:ext cx="4924589" cy="3320734"/>
            <a:chOff x="0" y="0"/>
            <a:chExt cx="762948" cy="514469"/>
          </a:xfrm>
        </p:grpSpPr>
        <p:sp>
          <p:nvSpPr>
            <p:cNvPr name="Freeform 9" id="9"/>
            <p:cNvSpPr/>
            <p:nvPr/>
          </p:nvSpPr>
          <p:spPr>
            <a:xfrm flipH="false" flipV="false" rot="24000">
              <a:off x="-1612" y="-2482"/>
              <a:ext cx="766171" cy="519432"/>
            </a:xfrm>
            <a:custGeom>
              <a:avLst/>
              <a:gdLst/>
              <a:ahLst/>
              <a:cxnLst/>
              <a:rect r="r" b="b" t="t" l="l"/>
              <a:pathLst>
                <a:path h="519432" w="766171">
                  <a:moveTo>
                    <a:pt x="24978" y="4976"/>
                  </a:moveTo>
                  <a:lnTo>
                    <a:pt x="737602" y="1"/>
                  </a:lnTo>
                  <a:cubicBezTo>
                    <a:pt x="751493" y="-96"/>
                    <a:pt x="762833" y="11086"/>
                    <a:pt x="762930" y="24978"/>
                  </a:cubicBezTo>
                  <a:lnTo>
                    <a:pt x="766171" y="489128"/>
                  </a:lnTo>
                  <a:cubicBezTo>
                    <a:pt x="766268" y="503020"/>
                    <a:pt x="755085" y="514360"/>
                    <a:pt x="741193" y="514457"/>
                  </a:cubicBezTo>
                  <a:lnTo>
                    <a:pt x="28570" y="519432"/>
                  </a:lnTo>
                  <a:cubicBezTo>
                    <a:pt x="14678" y="519529"/>
                    <a:pt x="3338" y="508346"/>
                    <a:pt x="3242" y="494455"/>
                  </a:cubicBezTo>
                  <a:lnTo>
                    <a:pt x="1" y="30304"/>
                  </a:lnTo>
                  <a:cubicBezTo>
                    <a:pt x="-96" y="16413"/>
                    <a:pt x="11087" y="5073"/>
                    <a:pt x="24978" y="4976"/>
                  </a:cubicBezTo>
                  <a:close/>
                </a:path>
              </a:pathLst>
            </a:custGeom>
            <a:blipFill>
              <a:blip r:embed="rId3"/>
              <a:stretch>
                <a:fillRect l="-371" t="-8386" r="-13942" b="-3953"/>
              </a:stretch>
            </a:blipFill>
          </p:spPr>
        </p:sp>
      </p:grpSp>
      <p:grpSp>
        <p:nvGrpSpPr>
          <p:cNvPr name="Group 10" id="10"/>
          <p:cNvGrpSpPr/>
          <p:nvPr/>
        </p:nvGrpSpPr>
        <p:grpSpPr>
          <a:xfrm rot="0">
            <a:off x="12172950" y="5778677"/>
            <a:ext cx="4924589" cy="3320734"/>
            <a:chOff x="0" y="0"/>
            <a:chExt cx="762948" cy="514469"/>
          </a:xfrm>
        </p:grpSpPr>
        <p:sp>
          <p:nvSpPr>
            <p:cNvPr name="Freeform 11" id="11"/>
            <p:cNvSpPr/>
            <p:nvPr/>
          </p:nvSpPr>
          <p:spPr>
            <a:xfrm flipH="false" flipV="false" rot="0">
              <a:off x="0" y="0"/>
              <a:ext cx="762948" cy="514469"/>
            </a:xfrm>
            <a:custGeom>
              <a:avLst/>
              <a:gdLst/>
              <a:ahLst/>
              <a:cxnLst/>
              <a:rect r="r" b="b" t="t" l="l"/>
              <a:pathLst>
                <a:path h="514469" w="762948">
                  <a:moveTo>
                    <a:pt x="25154" y="0"/>
                  </a:moveTo>
                  <a:lnTo>
                    <a:pt x="737794" y="0"/>
                  </a:lnTo>
                  <a:cubicBezTo>
                    <a:pt x="751686" y="0"/>
                    <a:pt x="762948" y="11262"/>
                    <a:pt x="762948" y="25154"/>
                  </a:cubicBezTo>
                  <a:lnTo>
                    <a:pt x="762948" y="489315"/>
                  </a:lnTo>
                  <a:cubicBezTo>
                    <a:pt x="762948" y="503207"/>
                    <a:pt x="751686" y="514469"/>
                    <a:pt x="737794" y="514469"/>
                  </a:cubicBezTo>
                  <a:lnTo>
                    <a:pt x="25154" y="514469"/>
                  </a:lnTo>
                  <a:cubicBezTo>
                    <a:pt x="11262" y="514469"/>
                    <a:pt x="0" y="503207"/>
                    <a:pt x="0" y="489315"/>
                  </a:cubicBezTo>
                  <a:lnTo>
                    <a:pt x="0" y="25154"/>
                  </a:lnTo>
                  <a:cubicBezTo>
                    <a:pt x="0" y="11262"/>
                    <a:pt x="11262" y="0"/>
                    <a:pt x="25154" y="0"/>
                  </a:cubicBezTo>
                  <a:close/>
                </a:path>
              </a:pathLst>
            </a:custGeom>
            <a:blipFill>
              <a:blip r:embed="rId4"/>
              <a:stretch>
                <a:fillRect l="-25360" t="-12359" r="-10247" b="-7"/>
              </a:stretch>
            </a:blipFill>
          </p:spPr>
        </p:sp>
      </p:grpSp>
      <p:sp>
        <p:nvSpPr>
          <p:cNvPr name="TextBox 12" id="12"/>
          <p:cNvSpPr txBox="true"/>
          <p:nvPr/>
        </p:nvSpPr>
        <p:spPr>
          <a:xfrm rot="0">
            <a:off x="590906" y="721209"/>
            <a:ext cx="5828944" cy="3088005"/>
          </a:xfrm>
          <a:prstGeom prst="rect">
            <a:avLst/>
          </a:prstGeom>
        </p:spPr>
        <p:txBody>
          <a:bodyPr anchor="t" rtlCol="false" tIns="0" lIns="0" bIns="0" rIns="0">
            <a:spAutoFit/>
          </a:bodyPr>
          <a:lstStyle/>
          <a:p>
            <a:pPr algn="l" marL="0" indent="0" lvl="0">
              <a:lnSpc>
                <a:spcPts val="7950"/>
              </a:lnSpc>
            </a:pPr>
            <a:r>
              <a:rPr lang="en-US" sz="7950" spc="-238">
                <a:solidFill>
                  <a:srgbClr val="F5F6F7"/>
                </a:solidFill>
                <a:latin typeface="DM Sans"/>
                <a:ea typeface="DM Sans"/>
                <a:cs typeface="DM Sans"/>
                <a:sym typeface="DM Sans"/>
              </a:rPr>
              <a:t>Defining Sales Management</a:t>
            </a:r>
          </a:p>
        </p:txBody>
      </p:sp>
      <p:grpSp>
        <p:nvGrpSpPr>
          <p:cNvPr name="Group 13" id="13"/>
          <p:cNvGrpSpPr/>
          <p:nvPr/>
        </p:nvGrpSpPr>
        <p:grpSpPr>
          <a:xfrm rot="0">
            <a:off x="8431758" y="1028700"/>
            <a:ext cx="3436392" cy="2147436"/>
            <a:chOff x="0" y="0"/>
            <a:chExt cx="4581856" cy="2863248"/>
          </a:xfrm>
        </p:grpSpPr>
        <p:sp>
          <p:nvSpPr>
            <p:cNvPr name="TextBox 14" id="14"/>
            <p:cNvSpPr txBox="true"/>
            <p:nvPr/>
          </p:nvSpPr>
          <p:spPr>
            <a:xfrm rot="0">
              <a:off x="0" y="76200"/>
              <a:ext cx="4581856"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Leadership</a:t>
              </a:r>
            </a:p>
          </p:txBody>
        </p:sp>
        <p:sp>
          <p:nvSpPr>
            <p:cNvPr name="TextBox 15" id="15"/>
            <p:cNvSpPr txBox="true"/>
            <p:nvPr/>
          </p:nvSpPr>
          <p:spPr>
            <a:xfrm rot="0">
              <a:off x="0" y="1228123"/>
              <a:ext cx="4581856" cy="16351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Effective sales management requires strong leadership to coordinate teams and drive revenue.</a:t>
              </a:r>
            </a:p>
          </p:txBody>
        </p:sp>
      </p:grpSp>
      <p:grpSp>
        <p:nvGrpSpPr>
          <p:cNvPr name="Group 16" id="16"/>
          <p:cNvGrpSpPr/>
          <p:nvPr/>
        </p:nvGrpSpPr>
        <p:grpSpPr>
          <a:xfrm rot="0">
            <a:off x="8431758" y="5778677"/>
            <a:ext cx="3436392" cy="3023222"/>
            <a:chOff x="0" y="0"/>
            <a:chExt cx="4581856" cy="4030963"/>
          </a:xfrm>
        </p:grpSpPr>
        <p:sp>
          <p:nvSpPr>
            <p:cNvPr name="TextBox 17" id="17"/>
            <p:cNvSpPr txBox="true"/>
            <p:nvPr/>
          </p:nvSpPr>
          <p:spPr>
            <a:xfrm rot="0">
              <a:off x="0" y="76200"/>
              <a:ext cx="4581856" cy="1600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Emotional Intelligence</a:t>
              </a:r>
            </a:p>
          </p:txBody>
        </p:sp>
        <p:sp>
          <p:nvSpPr>
            <p:cNvPr name="TextBox 18" id="18"/>
            <p:cNvSpPr txBox="true"/>
            <p:nvPr/>
          </p:nvSpPr>
          <p:spPr>
            <a:xfrm rot="0">
              <a:off x="0" y="1989438"/>
              <a:ext cx="4581856" cy="20415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Understanding team dynamics through emotional intelligence enhances communication and motivation in sales.</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308592">
            <a:off x="11540060" y="2043617"/>
            <a:ext cx="7218806" cy="9860257"/>
            <a:chOff x="0" y="0"/>
            <a:chExt cx="1176590" cy="1607119"/>
          </a:xfrm>
        </p:grpSpPr>
        <p:sp>
          <p:nvSpPr>
            <p:cNvPr name="Freeform 3" id="3"/>
            <p:cNvSpPr/>
            <p:nvPr/>
          </p:nvSpPr>
          <p:spPr>
            <a:xfrm flipH="false" flipV="false" rot="0">
              <a:off x="0" y="0"/>
              <a:ext cx="1176590" cy="1607119"/>
            </a:xfrm>
            <a:custGeom>
              <a:avLst/>
              <a:gdLst/>
              <a:ahLst/>
              <a:cxnLst/>
              <a:rect r="r" b="b" t="t" l="l"/>
              <a:pathLst>
                <a:path h="1607119" w="1176590">
                  <a:moveTo>
                    <a:pt x="32174" y="0"/>
                  </a:moveTo>
                  <a:lnTo>
                    <a:pt x="1144416" y="0"/>
                  </a:lnTo>
                  <a:cubicBezTo>
                    <a:pt x="1162186" y="0"/>
                    <a:pt x="1176590" y="14405"/>
                    <a:pt x="1176590" y="32174"/>
                  </a:cubicBezTo>
                  <a:lnTo>
                    <a:pt x="1176590" y="1574946"/>
                  </a:lnTo>
                  <a:cubicBezTo>
                    <a:pt x="1176590" y="1592715"/>
                    <a:pt x="1162186" y="1607119"/>
                    <a:pt x="1144416" y="1607119"/>
                  </a:cubicBezTo>
                  <a:lnTo>
                    <a:pt x="32174" y="1607119"/>
                  </a:lnTo>
                  <a:cubicBezTo>
                    <a:pt x="23641" y="1607119"/>
                    <a:pt x="15457" y="1603730"/>
                    <a:pt x="9424" y="1597696"/>
                  </a:cubicBezTo>
                  <a:cubicBezTo>
                    <a:pt x="3390" y="1591662"/>
                    <a:pt x="0" y="1583479"/>
                    <a:pt x="0" y="1574946"/>
                  </a:cubicBezTo>
                  <a:lnTo>
                    <a:pt x="0" y="32174"/>
                  </a:lnTo>
                  <a:cubicBezTo>
                    <a:pt x="0" y="14405"/>
                    <a:pt x="14405" y="0"/>
                    <a:pt x="32174" y="0"/>
                  </a:cubicBezTo>
                  <a:close/>
                </a:path>
              </a:pathLst>
            </a:custGeom>
            <a:blipFill>
              <a:blip r:embed="rId3"/>
              <a:stretch>
                <a:fillRect l="-68891" t="36" r="-85547" b="-5283"/>
              </a:stretch>
            </a:blipFill>
          </p:spPr>
        </p:sp>
      </p:grpSp>
      <p:grpSp>
        <p:nvGrpSpPr>
          <p:cNvPr name="Group 4" id="4"/>
          <p:cNvGrpSpPr/>
          <p:nvPr/>
        </p:nvGrpSpPr>
        <p:grpSpPr>
          <a:xfrm rot="0">
            <a:off x="597569" y="5805488"/>
            <a:ext cx="4084905" cy="2584685"/>
            <a:chOff x="0" y="0"/>
            <a:chExt cx="5446540" cy="3446246"/>
          </a:xfrm>
        </p:grpSpPr>
        <p:sp>
          <p:nvSpPr>
            <p:cNvPr name="TextBox 5" id="5"/>
            <p:cNvSpPr txBox="true"/>
            <p:nvPr/>
          </p:nvSpPr>
          <p:spPr>
            <a:xfrm rot="0">
              <a:off x="19050" y="690346"/>
              <a:ext cx="5419891" cy="2755900"/>
            </a:xfrm>
            <a:prstGeom prst="rect">
              <a:avLst/>
            </a:prstGeom>
          </p:spPr>
          <p:txBody>
            <a:bodyPr anchor="t" rtlCol="false" tIns="0" lIns="0" bIns="0" rIns="0">
              <a:spAutoFit/>
            </a:bodyPr>
            <a:lstStyle/>
            <a:p>
              <a:pPr algn="l" marL="431799" indent="-215899" lvl="1">
                <a:lnSpc>
                  <a:spcPts val="2399"/>
                </a:lnSpc>
                <a:buFont typeface="Arial"/>
                <a:buChar char="•"/>
              </a:pPr>
              <a:r>
                <a:rPr lang="en-US" sz="1999">
                  <a:solidFill>
                    <a:srgbClr val="F5F6F7">
                      <a:alpha val="97647"/>
                    </a:srgbClr>
                  </a:solidFill>
                  <a:latin typeface="DM Sans"/>
                  <a:ea typeface="DM Sans"/>
                  <a:cs typeface="DM Sans"/>
                  <a:sym typeface="DM Sans"/>
                </a:rPr>
                <a:t>Develop clear sales goals that align with market analysis and customer needs.</a:t>
              </a:r>
            </a:p>
            <a:p>
              <a:pPr algn="l" marL="431799" indent="-215899" lvl="1">
                <a:lnSpc>
                  <a:spcPts val="2399"/>
                </a:lnSpc>
                <a:buFont typeface="Arial"/>
                <a:buChar char="•"/>
              </a:pPr>
              <a:r>
                <a:rPr lang="en-US" sz="1999">
                  <a:solidFill>
                    <a:srgbClr val="F5F6F7">
                      <a:alpha val="97647"/>
                    </a:srgbClr>
                  </a:solidFill>
                  <a:latin typeface="DM Sans"/>
                  <a:ea typeface="DM Sans"/>
                  <a:cs typeface="DM Sans"/>
                  <a:sym typeface="DM Sans"/>
                </a:rPr>
                <a:t>Create a structured plan outlining targeted markets, pricing models, and promotional strategies.</a:t>
              </a:r>
            </a:p>
          </p:txBody>
        </p:sp>
        <p:sp>
          <p:nvSpPr>
            <p:cNvPr name="TextBox 6" id="6"/>
            <p:cNvSpPr txBox="true"/>
            <p:nvPr/>
          </p:nvSpPr>
          <p:spPr>
            <a:xfrm rot="0">
              <a:off x="0" y="0"/>
              <a:ext cx="5446540" cy="393700"/>
            </a:xfrm>
            <a:prstGeom prst="rect">
              <a:avLst/>
            </a:prstGeom>
          </p:spPr>
          <p:txBody>
            <a:bodyPr anchor="t" rtlCol="false" tIns="0" lIns="0" bIns="0" rIns="0">
              <a:spAutoFit/>
            </a:bodyPr>
            <a:lstStyle/>
            <a:p>
              <a:pPr algn="l" marL="0" indent="0" lvl="0">
                <a:lnSpc>
                  <a:spcPts val="2399"/>
                </a:lnSpc>
              </a:pPr>
              <a:r>
                <a:rPr lang="en-US" b="true" sz="1999">
                  <a:solidFill>
                    <a:srgbClr val="F5F6F7"/>
                  </a:solidFill>
                  <a:latin typeface="DM Sans Bold"/>
                  <a:ea typeface="DM Sans Bold"/>
                  <a:cs typeface="DM Sans Bold"/>
                  <a:sym typeface="DM Sans Bold"/>
                </a:rPr>
                <a:t>Strategy</a:t>
              </a:r>
            </a:p>
          </p:txBody>
        </p:sp>
      </p:grpSp>
      <p:grpSp>
        <p:nvGrpSpPr>
          <p:cNvPr name="Group 7" id="7"/>
          <p:cNvGrpSpPr/>
          <p:nvPr/>
        </p:nvGrpSpPr>
        <p:grpSpPr>
          <a:xfrm rot="0">
            <a:off x="4907632" y="5805488"/>
            <a:ext cx="4084905" cy="1698860"/>
            <a:chOff x="0" y="0"/>
            <a:chExt cx="5446540" cy="2265146"/>
          </a:xfrm>
        </p:grpSpPr>
        <p:sp>
          <p:nvSpPr>
            <p:cNvPr name="TextBox 8" id="8"/>
            <p:cNvSpPr txBox="true"/>
            <p:nvPr/>
          </p:nvSpPr>
          <p:spPr>
            <a:xfrm rot="0">
              <a:off x="19050" y="690346"/>
              <a:ext cx="5426241" cy="1574800"/>
            </a:xfrm>
            <a:prstGeom prst="rect">
              <a:avLst/>
            </a:prstGeom>
          </p:spPr>
          <p:txBody>
            <a:bodyPr anchor="t" rtlCol="false" tIns="0" lIns="0" bIns="0" rIns="0">
              <a:spAutoFit/>
            </a:bodyPr>
            <a:lstStyle/>
            <a:p>
              <a:pPr algn="l" marL="431799" indent="-215899" lvl="1">
                <a:lnSpc>
                  <a:spcPts val="2399"/>
                </a:lnSpc>
                <a:buFont typeface="Arial"/>
                <a:buChar char="•"/>
              </a:pPr>
              <a:r>
                <a:rPr lang="en-US" sz="1999">
                  <a:solidFill>
                    <a:srgbClr val="F5F6F7">
                      <a:alpha val="97647"/>
                    </a:srgbClr>
                  </a:solidFill>
                  <a:latin typeface="DM Sans"/>
                  <a:ea typeface="DM Sans"/>
                  <a:cs typeface="DM Sans"/>
                  <a:sym typeface="DM Sans"/>
                </a:rPr>
                <a:t>Recruit, train, and motivate a dedicated sales team to achieve revenue targets and ensure high performance.</a:t>
              </a:r>
            </a:p>
          </p:txBody>
        </p:sp>
        <p:sp>
          <p:nvSpPr>
            <p:cNvPr name="TextBox 9" id="9"/>
            <p:cNvSpPr txBox="true"/>
            <p:nvPr/>
          </p:nvSpPr>
          <p:spPr>
            <a:xfrm rot="0">
              <a:off x="0" y="0"/>
              <a:ext cx="5446540" cy="393700"/>
            </a:xfrm>
            <a:prstGeom prst="rect">
              <a:avLst/>
            </a:prstGeom>
          </p:spPr>
          <p:txBody>
            <a:bodyPr anchor="t" rtlCol="false" tIns="0" lIns="0" bIns="0" rIns="0">
              <a:spAutoFit/>
            </a:bodyPr>
            <a:lstStyle/>
            <a:p>
              <a:pPr algn="l" marL="0" indent="0" lvl="0">
                <a:lnSpc>
                  <a:spcPts val="2399"/>
                </a:lnSpc>
              </a:pPr>
              <a:r>
                <a:rPr lang="en-US" b="true" sz="1999">
                  <a:solidFill>
                    <a:srgbClr val="F5F6F7"/>
                  </a:solidFill>
                  <a:latin typeface="DM Sans Bold"/>
                  <a:ea typeface="DM Sans Bold"/>
                  <a:cs typeface="DM Sans Bold"/>
                  <a:sym typeface="DM Sans Bold"/>
                </a:rPr>
                <a:t>Team Management</a:t>
              </a:r>
            </a:p>
          </p:txBody>
        </p:sp>
      </p:grpSp>
      <p:sp>
        <p:nvSpPr>
          <p:cNvPr name="TextBox 10" id="10"/>
          <p:cNvSpPr txBox="true"/>
          <p:nvPr/>
        </p:nvSpPr>
        <p:spPr>
          <a:xfrm rot="0">
            <a:off x="571500" y="2364740"/>
            <a:ext cx="8763000" cy="2324100"/>
          </a:xfrm>
          <a:prstGeom prst="rect">
            <a:avLst/>
          </a:prstGeom>
        </p:spPr>
        <p:txBody>
          <a:bodyPr anchor="t" rtlCol="false" tIns="0" lIns="0" bIns="0" rIns="0">
            <a:spAutoFit/>
          </a:bodyPr>
          <a:lstStyle/>
          <a:p>
            <a:pPr algn="l" marL="0" indent="0" lvl="0">
              <a:lnSpc>
                <a:spcPts val="4500"/>
              </a:lnSpc>
            </a:pPr>
            <a:r>
              <a:rPr lang="en-US" sz="4500" spc="-135">
                <a:solidFill>
                  <a:srgbClr val="F5F6F7"/>
                </a:solidFill>
                <a:latin typeface="DM Sans"/>
                <a:ea typeface="DM Sans"/>
                <a:cs typeface="DM Sans"/>
                <a:sym typeface="DM Sans"/>
              </a:rPr>
              <a:t>This section discusses vital elements of sales management, including strategy planning and team management for startups.</a:t>
            </a:r>
          </a:p>
        </p:txBody>
      </p:sp>
      <p:sp>
        <p:nvSpPr>
          <p:cNvPr name="TextBox 11" id="11"/>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5F6F7"/>
                </a:solidFill>
                <a:latin typeface="DM Sans Bold"/>
                <a:ea typeface="DM Sans Bold"/>
                <a:cs typeface="DM Sans Bold"/>
                <a:sym typeface="DM Sans Bold"/>
              </a:rPr>
              <a:t>SALES MANAGEMENT FOCUS</a:t>
            </a:r>
          </a:p>
        </p:txBody>
      </p:sp>
      <p:sp>
        <p:nvSpPr>
          <p:cNvPr name="TextBox 12" id="12"/>
          <p:cNvSpPr txBox="true"/>
          <p:nvPr/>
        </p:nvSpPr>
        <p:spPr>
          <a:xfrm rot="0">
            <a:off x="4905375"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KEY SALES COMPONENTS</a:t>
            </a:r>
          </a:p>
        </p:txBody>
      </p:sp>
      <p:sp>
        <p:nvSpPr>
          <p:cNvPr name="TextBox 13" id="13"/>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STARTUP SALES EXCELLENCE</a:t>
            </a:r>
          </a:p>
        </p:txBody>
      </p:sp>
      <p:grpSp>
        <p:nvGrpSpPr>
          <p:cNvPr name="Group 14" id="14"/>
          <p:cNvGrpSpPr/>
          <p:nvPr/>
        </p:nvGrpSpPr>
        <p:grpSpPr>
          <a:xfrm rot="0">
            <a:off x="10429875" y="3266249"/>
            <a:ext cx="2607127" cy="1027860"/>
            <a:chOff x="0" y="0"/>
            <a:chExt cx="3476169" cy="1370480"/>
          </a:xfrm>
        </p:grpSpPr>
        <p:grpSp>
          <p:nvGrpSpPr>
            <p:cNvPr name="Group 15" id="15"/>
            <p:cNvGrpSpPr/>
            <p:nvPr/>
          </p:nvGrpSpPr>
          <p:grpSpPr>
            <a:xfrm rot="0">
              <a:off x="0" y="115402"/>
              <a:ext cx="2997536" cy="803206"/>
              <a:chOff x="0" y="0"/>
              <a:chExt cx="677333" cy="181495"/>
            </a:xfrm>
          </p:grpSpPr>
          <p:sp>
            <p:nvSpPr>
              <p:cNvPr name="Freeform 16" id="16"/>
              <p:cNvSpPr/>
              <p:nvPr/>
            </p:nvSpPr>
            <p:spPr>
              <a:xfrm flipH="false" flipV="false" rot="0">
                <a:off x="0" y="0"/>
                <a:ext cx="677333" cy="181495"/>
              </a:xfrm>
              <a:custGeom>
                <a:avLst/>
                <a:gdLst/>
                <a:ahLst/>
                <a:cxnLst/>
                <a:rect r="r" b="b" t="t" l="l"/>
                <a:pathLst>
                  <a:path h="181495" w="677333">
                    <a:moveTo>
                      <a:pt x="90748" y="0"/>
                    </a:moveTo>
                    <a:lnTo>
                      <a:pt x="586586" y="0"/>
                    </a:lnTo>
                    <a:cubicBezTo>
                      <a:pt x="636704" y="0"/>
                      <a:pt x="677333" y="40629"/>
                      <a:pt x="677333" y="90748"/>
                    </a:cubicBezTo>
                    <a:lnTo>
                      <a:pt x="677333" y="90748"/>
                    </a:lnTo>
                    <a:cubicBezTo>
                      <a:pt x="677333" y="114815"/>
                      <a:pt x="667772" y="137897"/>
                      <a:pt x="650754" y="154916"/>
                    </a:cubicBezTo>
                    <a:cubicBezTo>
                      <a:pt x="633736" y="171934"/>
                      <a:pt x="610654" y="181495"/>
                      <a:pt x="586586" y="181495"/>
                    </a:cubicBezTo>
                    <a:lnTo>
                      <a:pt x="90748" y="181495"/>
                    </a:lnTo>
                    <a:cubicBezTo>
                      <a:pt x="66680" y="181495"/>
                      <a:pt x="43598" y="171934"/>
                      <a:pt x="26579" y="154916"/>
                    </a:cubicBezTo>
                    <a:cubicBezTo>
                      <a:pt x="9561" y="137897"/>
                      <a:pt x="0" y="114815"/>
                      <a:pt x="0" y="90748"/>
                    </a:cubicBezTo>
                    <a:lnTo>
                      <a:pt x="0" y="90748"/>
                    </a:lnTo>
                    <a:cubicBezTo>
                      <a:pt x="0" y="66680"/>
                      <a:pt x="9561" y="43598"/>
                      <a:pt x="26579" y="26579"/>
                    </a:cubicBezTo>
                    <a:cubicBezTo>
                      <a:pt x="43598" y="9561"/>
                      <a:pt x="66680" y="0"/>
                      <a:pt x="90748" y="0"/>
                    </a:cubicBezTo>
                    <a:close/>
                  </a:path>
                </a:pathLst>
              </a:custGeom>
              <a:solidFill>
                <a:srgbClr val="FAD02C"/>
              </a:solidFill>
            </p:spPr>
          </p:sp>
          <p:sp>
            <p:nvSpPr>
              <p:cNvPr name="TextBox 17" id="17"/>
              <p:cNvSpPr txBox="true"/>
              <p:nvPr/>
            </p:nvSpPr>
            <p:spPr>
              <a:xfrm>
                <a:off x="0" y="0"/>
                <a:ext cx="677333" cy="181495"/>
              </a:xfrm>
              <a:prstGeom prst="rect">
                <a:avLst/>
              </a:prstGeom>
            </p:spPr>
            <p:txBody>
              <a:bodyPr anchor="ctr" rtlCol="false" tIns="44408" lIns="44408" bIns="44408" rIns="44408"/>
              <a:lstStyle/>
              <a:p>
                <a:pPr algn="ctr">
                  <a:lnSpc>
                    <a:spcPts val="2879"/>
                  </a:lnSpc>
                </a:pPr>
              </a:p>
            </p:txBody>
          </p:sp>
        </p:grpSp>
        <p:sp>
          <p:nvSpPr>
            <p:cNvPr name="Freeform 18" id="18"/>
            <p:cNvSpPr/>
            <p:nvPr/>
          </p:nvSpPr>
          <p:spPr>
            <a:xfrm flipH="false" flipV="false" rot="2617942">
              <a:off x="2906599" y="794667"/>
              <a:ext cx="468474" cy="480551"/>
            </a:xfrm>
            <a:custGeom>
              <a:avLst/>
              <a:gdLst/>
              <a:ahLst/>
              <a:cxnLst/>
              <a:rect r="r" b="b" t="t" l="l"/>
              <a:pathLst>
                <a:path h="480551" w="468474">
                  <a:moveTo>
                    <a:pt x="0" y="0"/>
                  </a:moveTo>
                  <a:lnTo>
                    <a:pt x="468474" y="0"/>
                  </a:lnTo>
                  <a:lnTo>
                    <a:pt x="468474" y="480551"/>
                  </a:lnTo>
                  <a:lnTo>
                    <a:pt x="0" y="48055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9" id="19"/>
            <p:cNvSpPr txBox="true"/>
            <p:nvPr/>
          </p:nvSpPr>
          <p:spPr>
            <a:xfrm rot="0">
              <a:off x="197602" y="0"/>
              <a:ext cx="2602332" cy="990600"/>
            </a:xfrm>
            <a:prstGeom prst="rect">
              <a:avLst/>
            </a:prstGeom>
          </p:spPr>
          <p:txBody>
            <a:bodyPr anchor="t" rtlCol="false" tIns="0" lIns="0" bIns="0" rIns="0">
              <a:spAutoFit/>
            </a:bodyPr>
            <a:lstStyle/>
            <a:p>
              <a:pPr algn="ctr" marL="0" indent="0" lvl="0">
                <a:lnSpc>
                  <a:spcPts val="2999"/>
                </a:lnSpc>
                <a:spcBef>
                  <a:spcPct val="0"/>
                </a:spcBef>
              </a:pPr>
              <a:r>
                <a:rPr lang="en-US" sz="2499">
                  <a:solidFill>
                    <a:srgbClr val="101112"/>
                  </a:solidFill>
                  <a:latin typeface="DM Sans"/>
                  <a:ea typeface="DM Sans"/>
                  <a:cs typeface="DM Sans"/>
                  <a:sym typeface="DM Sans"/>
                </a:rPr>
                <a:t>[Presenter's First Name]</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308592">
            <a:off x="11540060" y="2043617"/>
            <a:ext cx="7218806" cy="9860257"/>
            <a:chOff x="0" y="0"/>
            <a:chExt cx="1176590" cy="1607119"/>
          </a:xfrm>
        </p:grpSpPr>
        <p:sp>
          <p:nvSpPr>
            <p:cNvPr name="Freeform 3" id="3"/>
            <p:cNvSpPr/>
            <p:nvPr/>
          </p:nvSpPr>
          <p:spPr>
            <a:xfrm flipH="false" flipV="false" rot="24000">
              <a:off x="-5372" y="-3864"/>
              <a:ext cx="1187334" cy="1614847"/>
            </a:xfrm>
            <a:custGeom>
              <a:avLst/>
              <a:gdLst/>
              <a:ahLst/>
              <a:cxnLst/>
              <a:rect r="r" b="b" t="t" l="l"/>
              <a:pathLst>
                <a:path h="1614847" w="1187334">
                  <a:moveTo>
                    <a:pt x="31950" y="7766"/>
                  </a:moveTo>
                  <a:lnTo>
                    <a:pt x="1144165" y="1"/>
                  </a:lnTo>
                  <a:cubicBezTo>
                    <a:pt x="1161934" y="-123"/>
                    <a:pt x="1176439" y="14181"/>
                    <a:pt x="1176563" y="31950"/>
                  </a:cubicBezTo>
                  <a:lnTo>
                    <a:pt x="1187333" y="1574684"/>
                  </a:lnTo>
                  <a:cubicBezTo>
                    <a:pt x="1187457" y="1592452"/>
                    <a:pt x="1173154" y="1606957"/>
                    <a:pt x="1155385" y="1607081"/>
                  </a:cubicBezTo>
                  <a:lnTo>
                    <a:pt x="43169" y="1614846"/>
                  </a:lnTo>
                  <a:cubicBezTo>
                    <a:pt x="34637" y="1614906"/>
                    <a:pt x="26429" y="1611573"/>
                    <a:pt x="20354" y="1605582"/>
                  </a:cubicBezTo>
                  <a:cubicBezTo>
                    <a:pt x="14278" y="1599590"/>
                    <a:pt x="10831" y="1591431"/>
                    <a:pt x="10772" y="1582898"/>
                  </a:cubicBezTo>
                  <a:lnTo>
                    <a:pt x="1" y="40164"/>
                  </a:lnTo>
                  <a:cubicBezTo>
                    <a:pt x="-123" y="22395"/>
                    <a:pt x="14181" y="7890"/>
                    <a:pt x="31950" y="7766"/>
                  </a:cubicBezTo>
                  <a:close/>
                </a:path>
              </a:pathLst>
            </a:custGeom>
            <a:blipFill>
              <a:blip r:embed="rId3"/>
              <a:stretch>
                <a:fillRect l="-78782" t="-15362" r="-98656" b="-401"/>
              </a:stretch>
            </a:blipFill>
          </p:spPr>
        </p:sp>
      </p:grpSp>
      <p:grpSp>
        <p:nvGrpSpPr>
          <p:cNvPr name="Group 4" id="4"/>
          <p:cNvGrpSpPr/>
          <p:nvPr/>
        </p:nvGrpSpPr>
        <p:grpSpPr>
          <a:xfrm rot="0">
            <a:off x="597569" y="5805488"/>
            <a:ext cx="4084905" cy="3175235"/>
            <a:chOff x="0" y="0"/>
            <a:chExt cx="5446540" cy="4233646"/>
          </a:xfrm>
        </p:grpSpPr>
        <p:sp>
          <p:nvSpPr>
            <p:cNvPr name="TextBox 5" id="5"/>
            <p:cNvSpPr txBox="true"/>
            <p:nvPr/>
          </p:nvSpPr>
          <p:spPr>
            <a:xfrm rot="0">
              <a:off x="19050" y="690346"/>
              <a:ext cx="5419891" cy="3543300"/>
            </a:xfrm>
            <a:prstGeom prst="rect">
              <a:avLst/>
            </a:prstGeom>
          </p:spPr>
          <p:txBody>
            <a:bodyPr anchor="t" rtlCol="false" tIns="0" lIns="0" bIns="0" rIns="0">
              <a:spAutoFit/>
            </a:bodyPr>
            <a:lstStyle/>
            <a:p>
              <a:pPr algn="l" marL="431799" indent="-215899" lvl="1">
                <a:lnSpc>
                  <a:spcPts val="2399"/>
                </a:lnSpc>
                <a:buFont typeface="Arial"/>
                <a:buChar char="•"/>
              </a:pPr>
              <a:r>
                <a:rPr lang="en-US" sz="1999">
                  <a:solidFill>
                    <a:srgbClr val="F5F6F7">
                      <a:alpha val="97647"/>
                    </a:srgbClr>
                  </a:solidFill>
                  <a:latin typeface="DM Sans"/>
                  <a:ea typeface="DM Sans"/>
                  <a:cs typeface="DM Sans"/>
                  <a:sym typeface="DM Sans"/>
                </a:rPr>
                <a:t>Streamlined processes enhance lead management, ensuring efficiency and effectiveness in the sales pipeline.</a:t>
              </a:r>
            </a:p>
            <a:p>
              <a:pPr algn="l" marL="431799" indent="-215899" lvl="1">
                <a:lnSpc>
                  <a:spcPts val="2399"/>
                </a:lnSpc>
                <a:buFont typeface="Arial"/>
                <a:buChar char="•"/>
              </a:pPr>
              <a:r>
                <a:rPr lang="en-US" sz="1999">
                  <a:solidFill>
                    <a:srgbClr val="F5F6F7">
                      <a:alpha val="97647"/>
                    </a:srgbClr>
                  </a:solidFill>
                  <a:latin typeface="DM Sans"/>
                  <a:ea typeface="DM Sans"/>
                  <a:cs typeface="DM Sans"/>
                  <a:sym typeface="DM Sans"/>
                </a:rPr>
                <a:t>Utilizing CRM systems optimizes sales workflows and tracks customer interactions for better results.</a:t>
              </a:r>
            </a:p>
          </p:txBody>
        </p:sp>
        <p:sp>
          <p:nvSpPr>
            <p:cNvPr name="TextBox 6" id="6"/>
            <p:cNvSpPr txBox="true"/>
            <p:nvPr/>
          </p:nvSpPr>
          <p:spPr>
            <a:xfrm rot="0">
              <a:off x="0" y="0"/>
              <a:ext cx="5446540" cy="393700"/>
            </a:xfrm>
            <a:prstGeom prst="rect">
              <a:avLst/>
            </a:prstGeom>
          </p:spPr>
          <p:txBody>
            <a:bodyPr anchor="t" rtlCol="false" tIns="0" lIns="0" bIns="0" rIns="0">
              <a:spAutoFit/>
            </a:bodyPr>
            <a:lstStyle/>
            <a:p>
              <a:pPr algn="l" marL="0" indent="0" lvl="0">
                <a:lnSpc>
                  <a:spcPts val="2399"/>
                </a:lnSpc>
              </a:pPr>
              <a:r>
                <a:rPr lang="en-US" b="true" sz="1999">
                  <a:solidFill>
                    <a:srgbClr val="F5F6F7"/>
                  </a:solidFill>
                  <a:latin typeface="DM Sans Bold"/>
                  <a:ea typeface="DM Sans Bold"/>
                  <a:cs typeface="DM Sans Bold"/>
                  <a:sym typeface="DM Sans Bold"/>
                </a:rPr>
                <a:t>Sales Operations</a:t>
              </a:r>
            </a:p>
          </p:txBody>
        </p:sp>
      </p:grpSp>
      <p:grpSp>
        <p:nvGrpSpPr>
          <p:cNvPr name="Group 7" id="7"/>
          <p:cNvGrpSpPr/>
          <p:nvPr/>
        </p:nvGrpSpPr>
        <p:grpSpPr>
          <a:xfrm rot="0">
            <a:off x="4907632" y="5805488"/>
            <a:ext cx="4084905" cy="2289410"/>
            <a:chOff x="0" y="0"/>
            <a:chExt cx="5446540" cy="3052546"/>
          </a:xfrm>
        </p:grpSpPr>
        <p:sp>
          <p:nvSpPr>
            <p:cNvPr name="TextBox 8" id="8"/>
            <p:cNvSpPr txBox="true"/>
            <p:nvPr/>
          </p:nvSpPr>
          <p:spPr>
            <a:xfrm rot="0">
              <a:off x="19050" y="1084046"/>
              <a:ext cx="5426241" cy="1968500"/>
            </a:xfrm>
            <a:prstGeom prst="rect">
              <a:avLst/>
            </a:prstGeom>
          </p:spPr>
          <p:txBody>
            <a:bodyPr anchor="t" rtlCol="false" tIns="0" lIns="0" bIns="0" rIns="0">
              <a:spAutoFit/>
            </a:bodyPr>
            <a:lstStyle/>
            <a:p>
              <a:pPr algn="l" marL="431799" indent="-215899" lvl="1">
                <a:lnSpc>
                  <a:spcPts val="2399"/>
                </a:lnSpc>
                <a:buFont typeface="Arial"/>
                <a:buChar char="•"/>
              </a:pPr>
              <a:r>
                <a:rPr lang="en-US" sz="1999">
                  <a:solidFill>
                    <a:srgbClr val="F5F6F7">
                      <a:alpha val="97647"/>
                    </a:srgbClr>
                  </a:solidFill>
                  <a:latin typeface="DM Sans"/>
                  <a:ea typeface="DM Sans"/>
                  <a:cs typeface="DM Sans"/>
                  <a:sym typeface="DM Sans"/>
                </a:rPr>
                <a:t>Building </a:t>
              </a:r>
              <a:r>
                <a:rPr lang="en-US" b="true" sz="1999">
                  <a:solidFill>
                    <a:srgbClr val="F5F6F7">
                      <a:alpha val="97647"/>
                    </a:srgbClr>
                  </a:solidFill>
                  <a:latin typeface="DM Sans Bold"/>
                  <a:ea typeface="DM Sans Bold"/>
                  <a:cs typeface="DM Sans Bold"/>
                  <a:sym typeface="DM Sans Bold"/>
                </a:rPr>
                <a:t>trust and loyalty</a:t>
              </a:r>
              <a:r>
                <a:rPr lang="en-US" sz="1999">
                  <a:solidFill>
                    <a:srgbClr val="F5F6F7">
                      <a:alpha val="97647"/>
                    </a:srgbClr>
                  </a:solidFill>
                  <a:latin typeface="DM Sans"/>
                  <a:ea typeface="DM Sans"/>
                  <a:cs typeface="DM Sans"/>
                  <a:sym typeface="DM Sans"/>
                </a:rPr>
                <a:t> through consistent communication and exceptional post-sale support drives customer retention.</a:t>
              </a:r>
            </a:p>
          </p:txBody>
        </p:sp>
        <p:sp>
          <p:nvSpPr>
            <p:cNvPr name="TextBox 9" id="9"/>
            <p:cNvSpPr txBox="true"/>
            <p:nvPr/>
          </p:nvSpPr>
          <p:spPr>
            <a:xfrm rot="0">
              <a:off x="0" y="0"/>
              <a:ext cx="5446540" cy="787400"/>
            </a:xfrm>
            <a:prstGeom prst="rect">
              <a:avLst/>
            </a:prstGeom>
          </p:spPr>
          <p:txBody>
            <a:bodyPr anchor="t" rtlCol="false" tIns="0" lIns="0" bIns="0" rIns="0">
              <a:spAutoFit/>
            </a:bodyPr>
            <a:lstStyle/>
            <a:p>
              <a:pPr algn="l" marL="0" indent="0" lvl="0">
                <a:lnSpc>
                  <a:spcPts val="2399"/>
                </a:lnSpc>
              </a:pPr>
              <a:r>
                <a:rPr lang="en-US" b="true" sz="1999">
                  <a:solidFill>
                    <a:srgbClr val="F5F6F7"/>
                  </a:solidFill>
                  <a:latin typeface="DM Sans Bold"/>
                  <a:ea typeface="DM Sans Bold"/>
                  <a:cs typeface="DM Sans Bold"/>
                  <a:sym typeface="DM Sans Bold"/>
                </a:rPr>
                <a:t>Customer Relationship Management</a:t>
              </a:r>
            </a:p>
          </p:txBody>
        </p:sp>
      </p:grpSp>
      <p:sp>
        <p:nvSpPr>
          <p:cNvPr name="TextBox 10" id="10"/>
          <p:cNvSpPr txBox="true"/>
          <p:nvPr/>
        </p:nvSpPr>
        <p:spPr>
          <a:xfrm rot="0">
            <a:off x="571500" y="2364740"/>
            <a:ext cx="8763000" cy="2895600"/>
          </a:xfrm>
          <a:prstGeom prst="rect">
            <a:avLst/>
          </a:prstGeom>
        </p:spPr>
        <p:txBody>
          <a:bodyPr anchor="t" rtlCol="false" tIns="0" lIns="0" bIns="0" rIns="0">
            <a:spAutoFit/>
          </a:bodyPr>
          <a:lstStyle/>
          <a:p>
            <a:pPr algn="l" marL="0" indent="0" lvl="0">
              <a:lnSpc>
                <a:spcPts val="4500"/>
              </a:lnSpc>
            </a:pPr>
            <a:r>
              <a:rPr lang="en-US" sz="4500" spc="-135">
                <a:solidFill>
                  <a:srgbClr val="F5F6F7"/>
                </a:solidFill>
                <a:latin typeface="DM Sans"/>
                <a:ea typeface="DM Sans"/>
                <a:cs typeface="DM Sans"/>
                <a:sym typeface="DM Sans"/>
              </a:rPr>
              <a:t>Understanding the significance of sales operations processes and effective customer relationship management for driving startup success.</a:t>
            </a:r>
          </a:p>
        </p:txBody>
      </p:sp>
      <p:sp>
        <p:nvSpPr>
          <p:cNvPr name="TextBox 11" id="11"/>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5F6F7"/>
                </a:solidFill>
                <a:latin typeface="DM Sans Bold"/>
                <a:ea typeface="DM Sans Bold"/>
                <a:cs typeface="DM Sans Bold"/>
                <a:sym typeface="DM Sans Bold"/>
              </a:rPr>
              <a:t>SALES OPERATIONS AND CRM</a:t>
            </a:r>
          </a:p>
        </p:txBody>
      </p:sp>
      <p:sp>
        <p:nvSpPr>
          <p:cNvPr name="TextBox 12" id="12"/>
          <p:cNvSpPr txBox="true"/>
          <p:nvPr/>
        </p:nvSpPr>
        <p:spPr>
          <a:xfrm rot="0">
            <a:off x="4905375"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KEY SALES COMPONENTS</a:t>
            </a:r>
          </a:p>
        </p:txBody>
      </p:sp>
      <p:sp>
        <p:nvSpPr>
          <p:cNvPr name="TextBox 13" id="13"/>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STARTUP SALES EXCELLENCE</a:t>
            </a:r>
          </a:p>
        </p:txBody>
      </p:sp>
      <p:grpSp>
        <p:nvGrpSpPr>
          <p:cNvPr name="Group 14" id="14"/>
          <p:cNvGrpSpPr/>
          <p:nvPr/>
        </p:nvGrpSpPr>
        <p:grpSpPr>
          <a:xfrm rot="0">
            <a:off x="10429875" y="3266249"/>
            <a:ext cx="2607127" cy="1027860"/>
            <a:chOff x="0" y="0"/>
            <a:chExt cx="3476169" cy="1370480"/>
          </a:xfrm>
        </p:grpSpPr>
        <p:grpSp>
          <p:nvGrpSpPr>
            <p:cNvPr name="Group 15" id="15"/>
            <p:cNvGrpSpPr/>
            <p:nvPr/>
          </p:nvGrpSpPr>
          <p:grpSpPr>
            <a:xfrm rot="0">
              <a:off x="0" y="115402"/>
              <a:ext cx="2997536" cy="803206"/>
              <a:chOff x="0" y="0"/>
              <a:chExt cx="677333" cy="181495"/>
            </a:xfrm>
          </p:grpSpPr>
          <p:sp>
            <p:nvSpPr>
              <p:cNvPr name="Freeform 16" id="16"/>
              <p:cNvSpPr/>
              <p:nvPr/>
            </p:nvSpPr>
            <p:spPr>
              <a:xfrm flipH="false" flipV="false" rot="0">
                <a:off x="0" y="0"/>
                <a:ext cx="677333" cy="181495"/>
              </a:xfrm>
              <a:custGeom>
                <a:avLst/>
                <a:gdLst/>
                <a:ahLst/>
                <a:cxnLst/>
                <a:rect r="r" b="b" t="t" l="l"/>
                <a:pathLst>
                  <a:path h="181495" w="677333">
                    <a:moveTo>
                      <a:pt x="90748" y="0"/>
                    </a:moveTo>
                    <a:lnTo>
                      <a:pt x="586586" y="0"/>
                    </a:lnTo>
                    <a:cubicBezTo>
                      <a:pt x="636704" y="0"/>
                      <a:pt x="677333" y="40629"/>
                      <a:pt x="677333" y="90748"/>
                    </a:cubicBezTo>
                    <a:lnTo>
                      <a:pt x="677333" y="90748"/>
                    </a:lnTo>
                    <a:cubicBezTo>
                      <a:pt x="677333" y="114815"/>
                      <a:pt x="667772" y="137897"/>
                      <a:pt x="650754" y="154916"/>
                    </a:cubicBezTo>
                    <a:cubicBezTo>
                      <a:pt x="633736" y="171934"/>
                      <a:pt x="610654" y="181495"/>
                      <a:pt x="586586" y="181495"/>
                    </a:cubicBezTo>
                    <a:lnTo>
                      <a:pt x="90748" y="181495"/>
                    </a:lnTo>
                    <a:cubicBezTo>
                      <a:pt x="66680" y="181495"/>
                      <a:pt x="43598" y="171934"/>
                      <a:pt x="26579" y="154916"/>
                    </a:cubicBezTo>
                    <a:cubicBezTo>
                      <a:pt x="9561" y="137897"/>
                      <a:pt x="0" y="114815"/>
                      <a:pt x="0" y="90748"/>
                    </a:cubicBezTo>
                    <a:lnTo>
                      <a:pt x="0" y="90748"/>
                    </a:lnTo>
                    <a:cubicBezTo>
                      <a:pt x="0" y="66680"/>
                      <a:pt x="9561" y="43598"/>
                      <a:pt x="26579" y="26579"/>
                    </a:cubicBezTo>
                    <a:cubicBezTo>
                      <a:pt x="43598" y="9561"/>
                      <a:pt x="66680" y="0"/>
                      <a:pt x="90748" y="0"/>
                    </a:cubicBezTo>
                    <a:close/>
                  </a:path>
                </a:pathLst>
              </a:custGeom>
              <a:solidFill>
                <a:srgbClr val="FAD02C"/>
              </a:solidFill>
            </p:spPr>
          </p:sp>
          <p:sp>
            <p:nvSpPr>
              <p:cNvPr name="TextBox 17" id="17"/>
              <p:cNvSpPr txBox="true"/>
              <p:nvPr/>
            </p:nvSpPr>
            <p:spPr>
              <a:xfrm>
                <a:off x="0" y="0"/>
                <a:ext cx="677333" cy="181495"/>
              </a:xfrm>
              <a:prstGeom prst="rect">
                <a:avLst/>
              </a:prstGeom>
            </p:spPr>
            <p:txBody>
              <a:bodyPr anchor="ctr" rtlCol="false" tIns="44408" lIns="44408" bIns="44408" rIns="44408"/>
              <a:lstStyle/>
              <a:p>
                <a:pPr algn="ctr">
                  <a:lnSpc>
                    <a:spcPts val="2879"/>
                  </a:lnSpc>
                </a:pPr>
              </a:p>
            </p:txBody>
          </p:sp>
        </p:grpSp>
        <p:sp>
          <p:nvSpPr>
            <p:cNvPr name="Freeform 18" id="18"/>
            <p:cNvSpPr/>
            <p:nvPr/>
          </p:nvSpPr>
          <p:spPr>
            <a:xfrm flipH="false" flipV="false" rot="2617942">
              <a:off x="2906599" y="794667"/>
              <a:ext cx="468474" cy="480551"/>
            </a:xfrm>
            <a:custGeom>
              <a:avLst/>
              <a:gdLst/>
              <a:ahLst/>
              <a:cxnLst/>
              <a:rect r="r" b="b" t="t" l="l"/>
              <a:pathLst>
                <a:path h="480551" w="468474">
                  <a:moveTo>
                    <a:pt x="0" y="0"/>
                  </a:moveTo>
                  <a:lnTo>
                    <a:pt x="468474" y="0"/>
                  </a:lnTo>
                  <a:lnTo>
                    <a:pt x="468474" y="480551"/>
                  </a:lnTo>
                  <a:lnTo>
                    <a:pt x="0" y="48055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9" id="19"/>
            <p:cNvSpPr txBox="true"/>
            <p:nvPr/>
          </p:nvSpPr>
          <p:spPr>
            <a:xfrm rot="0">
              <a:off x="197602" y="0"/>
              <a:ext cx="2602332" cy="990600"/>
            </a:xfrm>
            <a:prstGeom prst="rect">
              <a:avLst/>
            </a:prstGeom>
          </p:spPr>
          <p:txBody>
            <a:bodyPr anchor="t" rtlCol="false" tIns="0" lIns="0" bIns="0" rIns="0">
              <a:spAutoFit/>
            </a:bodyPr>
            <a:lstStyle/>
            <a:p>
              <a:pPr algn="ctr" marL="0" indent="0" lvl="0">
                <a:lnSpc>
                  <a:spcPts val="2999"/>
                </a:lnSpc>
                <a:spcBef>
                  <a:spcPct val="0"/>
                </a:spcBef>
              </a:pPr>
              <a:r>
                <a:rPr lang="en-US" sz="2499">
                  <a:solidFill>
                    <a:srgbClr val="101112"/>
                  </a:solidFill>
                  <a:latin typeface="DM Sans"/>
                  <a:ea typeface="DM Sans"/>
                  <a:cs typeface="DM Sans"/>
                  <a:sym typeface="DM Sans"/>
                </a:rPr>
                <a:t>[Presenter's First Name]</a:t>
              </a:r>
            </a:p>
          </p:txBody>
        </p:sp>
      </p:grpSp>
    </p:spTree>
  </p:cSld>
  <p:clrMapOvr>
    <a:masterClrMapping/>
  </p:clrMapOvr>
</p:sld>
</file>

<file path=ppt/slides/slide8.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571500" y="2775177"/>
            <a:ext cx="14173200" cy="5026024"/>
          </a:xfrm>
          <a:prstGeom prst="rect">
            <a:avLst/>
          </a:prstGeom>
        </p:spPr>
        <p:txBody>
          <a:bodyPr anchor="t" rtlCol="false" tIns="0" lIns="0" bIns="0" rIns="0">
            <a:spAutoFit/>
          </a:bodyPr>
          <a:lstStyle/>
          <a:p>
            <a:pPr algn="l" marL="0" indent="0" lvl="0">
              <a:lnSpc>
                <a:spcPts val="12999"/>
              </a:lnSpc>
            </a:pPr>
            <a:r>
              <a:rPr lang="en-US" sz="12999" spc="-389">
                <a:solidFill>
                  <a:srgbClr val="F5F6F7"/>
                </a:solidFill>
                <a:latin typeface="DM Sans"/>
                <a:ea typeface="DM Sans"/>
                <a:cs typeface="DM Sans"/>
                <a:sym typeface="DM Sans"/>
              </a:rPr>
              <a:t>Developing an Effective Sales Strategy</a:t>
            </a:r>
          </a:p>
        </p:txBody>
      </p:sp>
      <p:sp>
        <p:nvSpPr>
          <p:cNvPr name="TextBox 3" id="3"/>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5F6F7"/>
                </a:solidFill>
                <a:latin typeface="DM Sans Bold"/>
                <a:ea typeface="DM Sans Bold"/>
                <a:cs typeface="DM Sans Bold"/>
                <a:sym typeface="DM Sans Bold"/>
              </a:rPr>
              <a:t>SECTION 2</a:t>
            </a:r>
          </a:p>
        </p:txBody>
      </p:sp>
      <p:sp>
        <p:nvSpPr>
          <p:cNvPr name="TextBox 4" id="4"/>
          <p:cNvSpPr txBox="true"/>
          <p:nvPr/>
        </p:nvSpPr>
        <p:spPr>
          <a:xfrm rot="0">
            <a:off x="4905375" y="520998"/>
            <a:ext cx="3111500" cy="438785"/>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DRIVING GROWTH THROUGH STRATEGIC SALES MANAGEMENT</a:t>
            </a:r>
          </a:p>
        </p:txBody>
      </p:sp>
      <p:sp>
        <p:nvSpPr>
          <p:cNvPr name="TextBox 5" id="5"/>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STARTUP SALES EXCELLENCE</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0">
            <a:off x="571500" y="7277067"/>
            <a:ext cx="8429625" cy="2438433"/>
            <a:chOff x="0" y="0"/>
            <a:chExt cx="2112884" cy="611193"/>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4" id="4"/>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5" id="5"/>
          <p:cNvGrpSpPr/>
          <p:nvPr/>
        </p:nvGrpSpPr>
        <p:grpSpPr>
          <a:xfrm rot="0">
            <a:off x="571500" y="4556646"/>
            <a:ext cx="8429625" cy="2438433"/>
            <a:chOff x="0" y="0"/>
            <a:chExt cx="2112884" cy="611193"/>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7" id="7"/>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931606" y="4852343"/>
            <a:ext cx="6621719" cy="1506098"/>
            <a:chOff x="0" y="0"/>
            <a:chExt cx="8828958" cy="2008130"/>
          </a:xfrm>
        </p:grpSpPr>
        <p:sp>
          <p:nvSpPr>
            <p:cNvPr name="TextBox 9" id="9"/>
            <p:cNvSpPr txBox="true"/>
            <p:nvPr/>
          </p:nvSpPr>
          <p:spPr>
            <a:xfrm rot="0">
              <a:off x="0" y="76200"/>
              <a:ext cx="8828958"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Target Market</a:t>
              </a:r>
            </a:p>
          </p:txBody>
        </p:sp>
        <p:sp>
          <p:nvSpPr>
            <p:cNvPr name="TextBox 10" id="10"/>
            <p:cNvSpPr txBox="true"/>
            <p:nvPr/>
          </p:nvSpPr>
          <p:spPr>
            <a:xfrm rot="0">
              <a:off x="0" y="1185805"/>
              <a:ext cx="8828958" cy="8223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Identify specific demographics to effectively tailor your offerings to customer needs and preferences.</a:t>
              </a:r>
            </a:p>
          </p:txBody>
        </p:sp>
      </p:grpSp>
      <p:grpSp>
        <p:nvGrpSpPr>
          <p:cNvPr name="Group 11" id="11"/>
          <p:cNvGrpSpPr/>
          <p:nvPr/>
        </p:nvGrpSpPr>
        <p:grpSpPr>
          <a:xfrm rot="0">
            <a:off x="931606" y="7572763"/>
            <a:ext cx="6621719" cy="1506098"/>
            <a:chOff x="0" y="0"/>
            <a:chExt cx="8828958" cy="2008130"/>
          </a:xfrm>
        </p:grpSpPr>
        <p:sp>
          <p:nvSpPr>
            <p:cNvPr name="TextBox 12" id="12"/>
            <p:cNvSpPr txBox="true"/>
            <p:nvPr/>
          </p:nvSpPr>
          <p:spPr>
            <a:xfrm rot="0">
              <a:off x="0" y="76200"/>
              <a:ext cx="8828958"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Sales Goals</a:t>
              </a:r>
            </a:p>
          </p:txBody>
        </p:sp>
        <p:sp>
          <p:nvSpPr>
            <p:cNvPr name="TextBox 13" id="13"/>
            <p:cNvSpPr txBox="true"/>
            <p:nvPr/>
          </p:nvSpPr>
          <p:spPr>
            <a:xfrm rot="0">
              <a:off x="0" y="1185805"/>
              <a:ext cx="8828958" cy="8223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Set SMART goals that align with your business vision to drive focus and accountability within your team.</a:t>
              </a:r>
            </a:p>
          </p:txBody>
        </p:sp>
      </p:grpSp>
      <p:grpSp>
        <p:nvGrpSpPr>
          <p:cNvPr name="Group 14" id="14"/>
          <p:cNvGrpSpPr/>
          <p:nvPr/>
        </p:nvGrpSpPr>
        <p:grpSpPr>
          <a:xfrm rot="0">
            <a:off x="9286875" y="7277067"/>
            <a:ext cx="8429625" cy="2438433"/>
            <a:chOff x="0" y="0"/>
            <a:chExt cx="2112884" cy="611193"/>
          </a:xfrm>
        </p:grpSpPr>
        <p:sp>
          <p:nvSpPr>
            <p:cNvPr name="Freeform 15" id="15">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6" id="16"/>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17" id="17"/>
          <p:cNvGrpSpPr/>
          <p:nvPr/>
        </p:nvGrpSpPr>
        <p:grpSpPr>
          <a:xfrm rot="0">
            <a:off x="9286875" y="4556646"/>
            <a:ext cx="8429625" cy="2438433"/>
            <a:chOff x="0" y="0"/>
            <a:chExt cx="2112884" cy="611193"/>
          </a:xfrm>
        </p:grpSpPr>
        <p:sp>
          <p:nvSpPr>
            <p:cNvPr name="Freeform 18" id="18">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9" id="19"/>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20" id="20"/>
          <p:cNvGrpSpPr/>
          <p:nvPr/>
        </p:nvGrpSpPr>
        <p:grpSpPr>
          <a:xfrm rot="0">
            <a:off x="9763883" y="4852343"/>
            <a:ext cx="6419092" cy="1506098"/>
            <a:chOff x="0" y="0"/>
            <a:chExt cx="8558790" cy="2008130"/>
          </a:xfrm>
        </p:grpSpPr>
        <p:sp>
          <p:nvSpPr>
            <p:cNvPr name="TextBox 21" id="21"/>
            <p:cNvSpPr txBox="true"/>
            <p:nvPr/>
          </p:nvSpPr>
          <p:spPr>
            <a:xfrm rot="0">
              <a:off x="0" y="76200"/>
              <a:ext cx="8558790"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Value Proposition</a:t>
              </a:r>
            </a:p>
          </p:txBody>
        </p:sp>
        <p:sp>
          <p:nvSpPr>
            <p:cNvPr name="TextBox 22" id="22"/>
            <p:cNvSpPr txBox="true"/>
            <p:nvPr/>
          </p:nvSpPr>
          <p:spPr>
            <a:xfrm rot="0">
              <a:off x="0" y="1185805"/>
              <a:ext cx="8558790" cy="8223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Clearly articulate unique benefits that differentiate your startup from competitors and attract customers.</a:t>
              </a:r>
            </a:p>
          </p:txBody>
        </p:sp>
      </p:grpSp>
      <p:grpSp>
        <p:nvGrpSpPr>
          <p:cNvPr name="Group 23" id="23"/>
          <p:cNvGrpSpPr/>
          <p:nvPr/>
        </p:nvGrpSpPr>
        <p:grpSpPr>
          <a:xfrm rot="0">
            <a:off x="9763883" y="7572763"/>
            <a:ext cx="6419092" cy="1506098"/>
            <a:chOff x="0" y="0"/>
            <a:chExt cx="8558790" cy="2008130"/>
          </a:xfrm>
        </p:grpSpPr>
        <p:sp>
          <p:nvSpPr>
            <p:cNvPr name="TextBox 24" id="24"/>
            <p:cNvSpPr txBox="true"/>
            <p:nvPr/>
          </p:nvSpPr>
          <p:spPr>
            <a:xfrm rot="0">
              <a:off x="0" y="76200"/>
              <a:ext cx="8558790"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Sales Process Design</a:t>
              </a:r>
            </a:p>
          </p:txBody>
        </p:sp>
        <p:sp>
          <p:nvSpPr>
            <p:cNvPr name="TextBox 25" id="25"/>
            <p:cNvSpPr txBox="true"/>
            <p:nvPr/>
          </p:nvSpPr>
          <p:spPr>
            <a:xfrm rot="0">
              <a:off x="0" y="1185805"/>
              <a:ext cx="8558790" cy="8223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Create a structured approach that maps each stage of the sales funnel from lead generation to closing.</a:t>
              </a:r>
            </a:p>
          </p:txBody>
        </p:sp>
      </p:grpSp>
      <p:sp>
        <p:nvSpPr>
          <p:cNvPr name="TextBox 26" id="26"/>
          <p:cNvSpPr txBox="true"/>
          <p:nvPr/>
        </p:nvSpPr>
        <p:spPr>
          <a:xfrm rot="0">
            <a:off x="571500" y="486553"/>
            <a:ext cx="17145000" cy="2352675"/>
          </a:xfrm>
          <a:prstGeom prst="rect">
            <a:avLst/>
          </a:prstGeom>
        </p:spPr>
        <p:txBody>
          <a:bodyPr anchor="t" rtlCol="false" tIns="0" lIns="0" bIns="0" rIns="0">
            <a:spAutoFit/>
          </a:bodyPr>
          <a:lstStyle/>
          <a:p>
            <a:pPr algn="l" marL="0" indent="0" lvl="0">
              <a:lnSpc>
                <a:spcPts val="9000"/>
              </a:lnSpc>
            </a:pPr>
            <a:r>
              <a:rPr lang="en-US" sz="9000" spc="-270">
                <a:solidFill>
                  <a:srgbClr val="F5F6F7"/>
                </a:solidFill>
                <a:latin typeface="DM Sans"/>
                <a:ea typeface="DM Sans"/>
                <a:cs typeface="DM Sans"/>
                <a:sym typeface="DM Sans"/>
              </a:rPr>
              <a:t>Key Strategy Elements for Startups</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0">
            <a:off x="571500" y="7277067"/>
            <a:ext cx="8429625" cy="2438433"/>
            <a:chOff x="0" y="0"/>
            <a:chExt cx="2112884" cy="611193"/>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4" id="4"/>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5" id="5"/>
          <p:cNvGrpSpPr/>
          <p:nvPr/>
        </p:nvGrpSpPr>
        <p:grpSpPr>
          <a:xfrm rot="0">
            <a:off x="571500" y="4556646"/>
            <a:ext cx="8429625" cy="2438433"/>
            <a:chOff x="0" y="0"/>
            <a:chExt cx="2112884" cy="611193"/>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7" id="7"/>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931606" y="4852343"/>
            <a:ext cx="6621719" cy="1810898"/>
            <a:chOff x="0" y="0"/>
            <a:chExt cx="8828958" cy="2414530"/>
          </a:xfrm>
        </p:grpSpPr>
        <p:sp>
          <p:nvSpPr>
            <p:cNvPr name="TextBox 9" id="9"/>
            <p:cNvSpPr txBox="true"/>
            <p:nvPr/>
          </p:nvSpPr>
          <p:spPr>
            <a:xfrm rot="0">
              <a:off x="0" y="76200"/>
              <a:ext cx="8828958"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Sales Channels</a:t>
              </a:r>
            </a:p>
          </p:txBody>
        </p:sp>
        <p:sp>
          <p:nvSpPr>
            <p:cNvPr name="TextBox 10" id="10"/>
            <p:cNvSpPr txBox="true"/>
            <p:nvPr/>
          </p:nvSpPr>
          <p:spPr>
            <a:xfrm rot="0">
              <a:off x="0" y="1185805"/>
              <a:ext cx="8828958"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Selecting the right sales channels ensures maximum reach and efficiency in connecting with potential customers.</a:t>
              </a:r>
            </a:p>
          </p:txBody>
        </p:sp>
      </p:grpSp>
      <p:grpSp>
        <p:nvGrpSpPr>
          <p:cNvPr name="Group 11" id="11"/>
          <p:cNvGrpSpPr/>
          <p:nvPr/>
        </p:nvGrpSpPr>
        <p:grpSpPr>
          <a:xfrm rot="0">
            <a:off x="931606" y="7572763"/>
            <a:ext cx="6621719" cy="1810898"/>
            <a:chOff x="0" y="0"/>
            <a:chExt cx="8828958" cy="2414530"/>
          </a:xfrm>
        </p:grpSpPr>
        <p:sp>
          <p:nvSpPr>
            <p:cNvPr name="TextBox 12" id="12"/>
            <p:cNvSpPr txBox="true"/>
            <p:nvPr/>
          </p:nvSpPr>
          <p:spPr>
            <a:xfrm rot="0">
              <a:off x="0" y="76200"/>
              <a:ext cx="8828958"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Tools &amp; Technology</a:t>
              </a:r>
            </a:p>
          </p:txBody>
        </p:sp>
        <p:sp>
          <p:nvSpPr>
            <p:cNvPr name="TextBox 13" id="13"/>
            <p:cNvSpPr txBox="true"/>
            <p:nvPr/>
          </p:nvSpPr>
          <p:spPr>
            <a:xfrm rot="0">
              <a:off x="0" y="1185805"/>
              <a:ext cx="8828958"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Leveraging CRM and analytics tools streamlines processes, improving data management and decision-making across the sales team.</a:t>
              </a:r>
            </a:p>
          </p:txBody>
        </p:sp>
      </p:grpSp>
      <p:grpSp>
        <p:nvGrpSpPr>
          <p:cNvPr name="Group 14" id="14"/>
          <p:cNvGrpSpPr/>
          <p:nvPr/>
        </p:nvGrpSpPr>
        <p:grpSpPr>
          <a:xfrm rot="0">
            <a:off x="9286875" y="7277067"/>
            <a:ext cx="8429625" cy="2438433"/>
            <a:chOff x="0" y="0"/>
            <a:chExt cx="2112884" cy="611193"/>
          </a:xfrm>
        </p:grpSpPr>
        <p:sp>
          <p:nvSpPr>
            <p:cNvPr name="Freeform 15" id="15">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6" id="16"/>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17" id="17"/>
          <p:cNvGrpSpPr/>
          <p:nvPr/>
        </p:nvGrpSpPr>
        <p:grpSpPr>
          <a:xfrm rot="0">
            <a:off x="9286875" y="4556646"/>
            <a:ext cx="8429625" cy="2438433"/>
            <a:chOff x="0" y="0"/>
            <a:chExt cx="2112884" cy="611193"/>
          </a:xfrm>
        </p:grpSpPr>
        <p:sp>
          <p:nvSpPr>
            <p:cNvPr name="Freeform 18" id="18">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9" id="19"/>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20" id="20"/>
          <p:cNvGrpSpPr/>
          <p:nvPr/>
        </p:nvGrpSpPr>
        <p:grpSpPr>
          <a:xfrm rot="0">
            <a:off x="9763883" y="4852343"/>
            <a:ext cx="6419092" cy="1810898"/>
            <a:chOff x="0" y="0"/>
            <a:chExt cx="8558790" cy="2414530"/>
          </a:xfrm>
        </p:grpSpPr>
        <p:sp>
          <p:nvSpPr>
            <p:cNvPr name="TextBox 21" id="21"/>
            <p:cNvSpPr txBox="true"/>
            <p:nvPr/>
          </p:nvSpPr>
          <p:spPr>
            <a:xfrm rot="0">
              <a:off x="0" y="76200"/>
              <a:ext cx="8558790"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Pricing Strategy</a:t>
              </a:r>
            </a:p>
          </p:txBody>
        </p:sp>
        <p:sp>
          <p:nvSpPr>
            <p:cNvPr name="TextBox 22" id="22"/>
            <p:cNvSpPr txBox="true"/>
            <p:nvPr/>
          </p:nvSpPr>
          <p:spPr>
            <a:xfrm rot="0">
              <a:off x="0" y="1185805"/>
              <a:ext cx="8558790"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Aligning pricing with perceived value enhances competitiveness while meeting market expectations and maximizing profitability.</a:t>
              </a:r>
            </a:p>
          </p:txBody>
        </p:sp>
      </p:grpSp>
      <p:grpSp>
        <p:nvGrpSpPr>
          <p:cNvPr name="Group 23" id="23"/>
          <p:cNvGrpSpPr/>
          <p:nvPr/>
        </p:nvGrpSpPr>
        <p:grpSpPr>
          <a:xfrm rot="0">
            <a:off x="9763883" y="7572763"/>
            <a:ext cx="6419092" cy="1810898"/>
            <a:chOff x="0" y="0"/>
            <a:chExt cx="8558790" cy="2414530"/>
          </a:xfrm>
        </p:grpSpPr>
        <p:sp>
          <p:nvSpPr>
            <p:cNvPr name="TextBox 24" id="24"/>
            <p:cNvSpPr txBox="true"/>
            <p:nvPr/>
          </p:nvSpPr>
          <p:spPr>
            <a:xfrm rot="0">
              <a:off x="0" y="76200"/>
              <a:ext cx="8558790" cy="838200"/>
            </a:xfrm>
            <a:prstGeom prst="rect">
              <a:avLst/>
            </a:prstGeom>
          </p:spPr>
          <p:txBody>
            <a:bodyPr anchor="t" rtlCol="false" tIns="0" lIns="0" bIns="0" rIns="0">
              <a:spAutoFit/>
            </a:bodyPr>
            <a:lstStyle/>
            <a:p>
              <a:pPr algn="l" marL="0" indent="0" lvl="0">
                <a:lnSpc>
                  <a:spcPts val="4500"/>
                </a:lnSpc>
              </a:pPr>
              <a:r>
                <a:rPr lang="en-US" sz="4500" spc="-135">
                  <a:solidFill>
                    <a:srgbClr val="101112"/>
                  </a:solidFill>
                  <a:latin typeface="DM Sans"/>
                  <a:ea typeface="DM Sans"/>
                  <a:cs typeface="DM Sans"/>
                  <a:sym typeface="DM Sans"/>
                </a:rPr>
                <a:t>Performance Metrics</a:t>
              </a:r>
            </a:p>
          </p:txBody>
        </p:sp>
        <p:sp>
          <p:nvSpPr>
            <p:cNvPr name="TextBox 25" id="25"/>
            <p:cNvSpPr txBox="true"/>
            <p:nvPr/>
          </p:nvSpPr>
          <p:spPr>
            <a:xfrm rot="0">
              <a:off x="0" y="1185805"/>
              <a:ext cx="8558790"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Establishing clear KPIs allows for continuous assessment of sales performance and strategy refinements based on data insights.</a:t>
              </a:r>
            </a:p>
          </p:txBody>
        </p:sp>
      </p:grpSp>
      <p:sp>
        <p:nvSpPr>
          <p:cNvPr name="TextBox 26" id="26"/>
          <p:cNvSpPr txBox="true"/>
          <p:nvPr/>
        </p:nvSpPr>
        <p:spPr>
          <a:xfrm rot="0">
            <a:off x="571500" y="486553"/>
            <a:ext cx="17145000" cy="2352675"/>
          </a:xfrm>
          <a:prstGeom prst="rect">
            <a:avLst/>
          </a:prstGeom>
        </p:spPr>
        <p:txBody>
          <a:bodyPr anchor="t" rtlCol="false" tIns="0" lIns="0" bIns="0" rIns="0">
            <a:spAutoFit/>
          </a:bodyPr>
          <a:lstStyle/>
          <a:p>
            <a:pPr algn="l" marL="0" indent="0" lvl="0">
              <a:lnSpc>
                <a:spcPts val="9000"/>
              </a:lnSpc>
            </a:pPr>
            <a:r>
              <a:rPr lang="en-US" sz="9000" spc="-270">
                <a:solidFill>
                  <a:srgbClr val="F5F6F7"/>
                </a:solidFill>
                <a:latin typeface="DM Sans"/>
                <a:ea typeface="DM Sans"/>
                <a:cs typeface="DM Sans"/>
                <a:sym typeface="DM Sans"/>
              </a:rPr>
              <a:t>Continuing Strategy Elements for Success</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571500" y="3599089"/>
            <a:ext cx="14173200" cy="3378199"/>
          </a:xfrm>
          <a:prstGeom prst="rect">
            <a:avLst/>
          </a:prstGeom>
        </p:spPr>
        <p:txBody>
          <a:bodyPr anchor="t" rtlCol="false" tIns="0" lIns="0" bIns="0" rIns="0">
            <a:spAutoFit/>
          </a:bodyPr>
          <a:lstStyle/>
          <a:p>
            <a:pPr algn="l" marL="0" indent="0" lvl="0">
              <a:lnSpc>
                <a:spcPts val="12999"/>
              </a:lnSpc>
            </a:pPr>
            <a:r>
              <a:rPr lang="en-US" sz="12999" spc="-389">
                <a:solidFill>
                  <a:srgbClr val="F5F6F7"/>
                </a:solidFill>
                <a:latin typeface="DM Sans"/>
                <a:ea typeface="DM Sans"/>
                <a:cs typeface="DM Sans"/>
                <a:sym typeface="DM Sans"/>
              </a:rPr>
              <a:t>Sales Training Essentials</a:t>
            </a:r>
          </a:p>
        </p:txBody>
      </p:sp>
      <p:sp>
        <p:nvSpPr>
          <p:cNvPr name="TextBox 3" id="3"/>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5F6F7"/>
                </a:solidFill>
                <a:latin typeface="DM Sans Bold"/>
                <a:ea typeface="DM Sans Bold"/>
                <a:cs typeface="DM Sans Bold"/>
                <a:sym typeface="DM Sans Bold"/>
              </a:rPr>
              <a:t>SECTION 3</a:t>
            </a:r>
          </a:p>
        </p:txBody>
      </p:sp>
      <p:sp>
        <p:nvSpPr>
          <p:cNvPr name="TextBox 4" id="4"/>
          <p:cNvSpPr txBox="true"/>
          <p:nvPr/>
        </p:nvSpPr>
        <p:spPr>
          <a:xfrm rot="0">
            <a:off x="4905375" y="520998"/>
            <a:ext cx="3111500" cy="438785"/>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DRIVING GROWTH THROUGH STRATEGIC SALES MANAGEMENT</a:t>
            </a:r>
          </a:p>
        </p:txBody>
      </p:sp>
      <p:sp>
        <p:nvSpPr>
          <p:cNvPr name="TextBox 5" id="5"/>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STARTUP SALES EXCELLENCE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571500" y="1422081"/>
            <a:ext cx="17145000" cy="1209675"/>
          </a:xfrm>
          <a:prstGeom prst="rect">
            <a:avLst/>
          </a:prstGeom>
        </p:spPr>
        <p:txBody>
          <a:bodyPr anchor="t" rtlCol="false" tIns="0" lIns="0" bIns="0" rIns="0">
            <a:spAutoFit/>
          </a:bodyPr>
          <a:lstStyle/>
          <a:p>
            <a:pPr algn="l" marL="0" indent="0" lvl="0">
              <a:lnSpc>
                <a:spcPts val="9000"/>
              </a:lnSpc>
            </a:pPr>
            <a:r>
              <a:rPr lang="en-US" sz="9000" spc="-270">
                <a:solidFill>
                  <a:srgbClr val="F5F6F7"/>
                </a:solidFill>
                <a:latin typeface="DM Sans"/>
                <a:ea typeface="DM Sans"/>
                <a:cs typeface="DM Sans"/>
                <a:sym typeface="DM Sans"/>
              </a:rPr>
              <a:t>Building the Sales Team's Skills</a:t>
            </a:r>
          </a:p>
        </p:txBody>
      </p:sp>
      <p:sp>
        <p:nvSpPr>
          <p:cNvPr name="TextBox 3" id="3"/>
          <p:cNvSpPr txBox="true"/>
          <p:nvPr/>
        </p:nvSpPr>
        <p:spPr>
          <a:xfrm rot="0">
            <a:off x="571500" y="3460746"/>
            <a:ext cx="6981825" cy="2324100"/>
          </a:xfrm>
          <a:prstGeom prst="rect">
            <a:avLst/>
          </a:prstGeom>
        </p:spPr>
        <p:txBody>
          <a:bodyPr anchor="t" rtlCol="false" tIns="0" lIns="0" bIns="0" rIns="0">
            <a:spAutoFit/>
          </a:bodyPr>
          <a:lstStyle/>
          <a:p>
            <a:pPr algn="l" marL="0" indent="0" lvl="0">
              <a:lnSpc>
                <a:spcPts val="4500"/>
              </a:lnSpc>
            </a:pPr>
            <a:r>
              <a:rPr lang="en-US" sz="4500" spc="-135">
                <a:solidFill>
                  <a:srgbClr val="F5F6F7"/>
                </a:solidFill>
                <a:latin typeface="DM Sans"/>
                <a:ea typeface="DM Sans"/>
                <a:cs typeface="DM Sans"/>
                <a:sym typeface="DM Sans"/>
              </a:rPr>
              <a:t>Developing a proficient sales team is essential for achieving long-term success.</a:t>
            </a:r>
          </a:p>
        </p:txBody>
      </p:sp>
      <p:grpSp>
        <p:nvGrpSpPr>
          <p:cNvPr name="Group 4" id="4"/>
          <p:cNvGrpSpPr/>
          <p:nvPr/>
        </p:nvGrpSpPr>
        <p:grpSpPr>
          <a:xfrm rot="0">
            <a:off x="9239250" y="3524074"/>
            <a:ext cx="3723401" cy="1279800"/>
            <a:chOff x="0" y="0"/>
            <a:chExt cx="4964535" cy="1706401"/>
          </a:xfrm>
        </p:grpSpPr>
        <p:sp>
          <p:nvSpPr>
            <p:cNvPr name="TextBox 5" id="5"/>
            <p:cNvSpPr txBox="true"/>
            <p:nvPr/>
          </p:nvSpPr>
          <p:spPr>
            <a:xfrm rot="0">
              <a:off x="0" y="687226"/>
              <a:ext cx="4964535" cy="1019175"/>
            </a:xfrm>
            <a:prstGeom prst="rect">
              <a:avLst/>
            </a:prstGeom>
          </p:spPr>
          <p:txBody>
            <a:bodyPr anchor="t" rtlCol="false" tIns="0" lIns="0" bIns="0" rIns="0">
              <a:spAutoFit/>
            </a:bodyPr>
            <a:lstStyle/>
            <a:p>
              <a:pPr algn="l" marL="0" indent="0" lvl="0">
                <a:lnSpc>
                  <a:spcPts val="2057"/>
                </a:lnSpc>
              </a:pPr>
              <a:r>
                <a:rPr lang="en-US" sz="1714">
                  <a:solidFill>
                    <a:srgbClr val="F5F6F7">
                      <a:alpha val="97647"/>
                    </a:srgbClr>
                  </a:solidFill>
                  <a:latin typeface="DM Sans"/>
                  <a:ea typeface="DM Sans"/>
                  <a:cs typeface="DM Sans"/>
                  <a:sym typeface="DM Sans"/>
                </a:rPr>
                <a:t>Product knowledge ensures the team communicates confidently and effectively with clients.</a:t>
              </a:r>
            </a:p>
          </p:txBody>
        </p:sp>
        <p:sp>
          <p:nvSpPr>
            <p:cNvPr name="TextBox 6" id="6"/>
            <p:cNvSpPr txBox="true"/>
            <p:nvPr/>
          </p:nvSpPr>
          <p:spPr>
            <a:xfrm rot="0">
              <a:off x="0" y="9525"/>
              <a:ext cx="4964535" cy="333375"/>
            </a:xfrm>
            <a:prstGeom prst="rect">
              <a:avLst/>
            </a:prstGeom>
          </p:spPr>
          <p:txBody>
            <a:bodyPr anchor="t" rtlCol="false" tIns="0" lIns="0" bIns="0" rIns="0">
              <a:spAutoFit/>
            </a:bodyPr>
            <a:lstStyle/>
            <a:p>
              <a:pPr algn="l" marL="0" indent="0" lvl="0">
                <a:lnSpc>
                  <a:spcPts val="2057"/>
                </a:lnSpc>
              </a:pPr>
              <a:r>
                <a:rPr lang="en-US" b="true" sz="1714">
                  <a:solidFill>
                    <a:srgbClr val="F5F6F7"/>
                  </a:solidFill>
                  <a:latin typeface="DM Sans Bold"/>
                  <a:ea typeface="DM Sans Bold"/>
                  <a:cs typeface="DM Sans Bold"/>
                  <a:sym typeface="DM Sans Bold"/>
                </a:rPr>
                <a:t>Core Skills</a:t>
              </a:r>
            </a:p>
          </p:txBody>
        </p:sp>
      </p:grpSp>
      <p:grpSp>
        <p:nvGrpSpPr>
          <p:cNvPr name="Group 7" id="7"/>
          <p:cNvGrpSpPr/>
          <p:nvPr/>
        </p:nvGrpSpPr>
        <p:grpSpPr>
          <a:xfrm rot="0">
            <a:off x="13573125" y="3524074"/>
            <a:ext cx="3708475" cy="1536975"/>
            <a:chOff x="0" y="0"/>
            <a:chExt cx="4944633" cy="2049301"/>
          </a:xfrm>
        </p:grpSpPr>
        <p:sp>
          <p:nvSpPr>
            <p:cNvPr name="TextBox 8" id="8"/>
            <p:cNvSpPr txBox="true"/>
            <p:nvPr/>
          </p:nvSpPr>
          <p:spPr>
            <a:xfrm rot="0">
              <a:off x="0" y="687226"/>
              <a:ext cx="4944633" cy="1362075"/>
            </a:xfrm>
            <a:prstGeom prst="rect">
              <a:avLst/>
            </a:prstGeom>
          </p:spPr>
          <p:txBody>
            <a:bodyPr anchor="t" rtlCol="false" tIns="0" lIns="0" bIns="0" rIns="0">
              <a:spAutoFit/>
            </a:bodyPr>
            <a:lstStyle/>
            <a:p>
              <a:pPr algn="l" marL="0" indent="0" lvl="0">
                <a:lnSpc>
                  <a:spcPts val="2057"/>
                </a:lnSpc>
              </a:pPr>
              <a:r>
                <a:rPr lang="en-US" sz="1714">
                  <a:solidFill>
                    <a:srgbClr val="F5F6F7">
                      <a:alpha val="97647"/>
                    </a:srgbClr>
                  </a:solidFill>
                  <a:latin typeface="DM Sans"/>
                  <a:ea typeface="DM Sans"/>
                  <a:cs typeface="DM Sans"/>
                  <a:sym typeface="DM Sans"/>
                </a:rPr>
                <a:t>Mastering communication and building trust leads to stronger client relationships and higher sales conversions.</a:t>
              </a:r>
            </a:p>
          </p:txBody>
        </p:sp>
        <p:sp>
          <p:nvSpPr>
            <p:cNvPr name="TextBox 9" id="9"/>
            <p:cNvSpPr txBox="true"/>
            <p:nvPr/>
          </p:nvSpPr>
          <p:spPr>
            <a:xfrm rot="0">
              <a:off x="0" y="9525"/>
              <a:ext cx="4944633" cy="333375"/>
            </a:xfrm>
            <a:prstGeom prst="rect">
              <a:avLst/>
            </a:prstGeom>
          </p:spPr>
          <p:txBody>
            <a:bodyPr anchor="t" rtlCol="false" tIns="0" lIns="0" bIns="0" rIns="0">
              <a:spAutoFit/>
            </a:bodyPr>
            <a:lstStyle/>
            <a:p>
              <a:pPr algn="l" marL="0" indent="0" lvl="0">
                <a:lnSpc>
                  <a:spcPts val="2057"/>
                </a:lnSpc>
              </a:pPr>
              <a:r>
                <a:rPr lang="en-US" b="true" sz="1714">
                  <a:solidFill>
                    <a:srgbClr val="F5F6F7"/>
                  </a:solidFill>
                  <a:latin typeface="DM Sans Bold"/>
                  <a:ea typeface="DM Sans Bold"/>
                  <a:cs typeface="DM Sans Bold"/>
                  <a:sym typeface="DM Sans Bold"/>
                </a:rPr>
                <a:t>Relationship Skills</a:t>
              </a:r>
            </a:p>
          </p:txBody>
        </p:sp>
      </p:grpSp>
      <p:sp>
        <p:nvSpPr>
          <p:cNvPr name="TextBox 10" id="10"/>
          <p:cNvSpPr txBox="true"/>
          <p:nvPr/>
        </p:nvSpPr>
        <p:spPr>
          <a:xfrm rot="0">
            <a:off x="14605000" y="511473"/>
            <a:ext cx="3111500" cy="201930"/>
          </a:xfrm>
          <a:prstGeom prst="rect">
            <a:avLst/>
          </a:prstGeom>
        </p:spPr>
        <p:txBody>
          <a:bodyPr anchor="t" rtlCol="false" tIns="0" lIns="0" bIns="0" rIns="0">
            <a:spAutoFit/>
          </a:bodyPr>
          <a:lstStyle/>
          <a:p>
            <a:pPr algn="r" marL="0" indent="0" lvl="0">
              <a:lnSpc>
                <a:spcPts val="1500"/>
              </a:lnSpc>
            </a:pPr>
            <a:r>
              <a:rPr lang="en-US" b="true" sz="1200" spc="-18">
                <a:solidFill>
                  <a:srgbClr val="F5F6F7"/>
                </a:solidFill>
                <a:latin typeface="DM Sans Bold"/>
                <a:ea typeface="DM Sans Bold"/>
                <a:cs typeface="DM Sans Bold"/>
                <a:sym typeface="DM Sans Bold"/>
              </a:rPr>
              <a:t>KEY SKILL AREAS</a:t>
            </a:r>
          </a:p>
        </p:txBody>
      </p:sp>
      <p:sp>
        <p:nvSpPr>
          <p:cNvPr name="TextBox 11" id="11"/>
          <p:cNvSpPr txBox="true"/>
          <p:nvPr/>
        </p:nvSpPr>
        <p:spPr>
          <a:xfrm rot="0">
            <a:off x="4905375" y="511473"/>
            <a:ext cx="3111500" cy="201930"/>
          </a:xfrm>
          <a:prstGeom prst="rect">
            <a:avLst/>
          </a:prstGeom>
        </p:spPr>
        <p:txBody>
          <a:bodyPr anchor="t" rtlCol="false" tIns="0" lIns="0" bIns="0" rIns="0">
            <a:spAutoFit/>
          </a:bodyPr>
          <a:lstStyle/>
          <a:p>
            <a:pPr algn="l" marL="0" indent="0" lvl="0">
              <a:lnSpc>
                <a:spcPts val="1500"/>
              </a:lnSpc>
            </a:pPr>
            <a:r>
              <a:rPr lang="en-US" b="true" sz="1200" spc="-18">
                <a:solidFill>
                  <a:srgbClr val="F5F6F7"/>
                </a:solidFill>
                <a:latin typeface="DM Sans Bold"/>
                <a:ea typeface="DM Sans Bold"/>
                <a:cs typeface="DM Sans Bold"/>
                <a:sym typeface="DM Sans Bold"/>
              </a:rPr>
              <a:t>SALES TRAINING ESSENTIALS</a:t>
            </a:r>
          </a:p>
        </p:txBody>
      </p:sp>
      <p:sp>
        <p:nvSpPr>
          <p:cNvPr name="TextBox 12" id="12"/>
          <p:cNvSpPr txBox="true"/>
          <p:nvPr/>
        </p:nvSpPr>
        <p:spPr>
          <a:xfrm rot="0">
            <a:off x="571500" y="511473"/>
            <a:ext cx="3111500" cy="201930"/>
          </a:xfrm>
          <a:prstGeom prst="rect">
            <a:avLst/>
          </a:prstGeom>
        </p:spPr>
        <p:txBody>
          <a:bodyPr anchor="t" rtlCol="false" tIns="0" lIns="0" bIns="0" rIns="0">
            <a:spAutoFit/>
          </a:bodyPr>
          <a:lstStyle/>
          <a:p>
            <a:pPr algn="l" marL="0" indent="0" lvl="0">
              <a:lnSpc>
                <a:spcPts val="1500"/>
              </a:lnSpc>
            </a:pPr>
            <a:r>
              <a:rPr lang="en-US" b="true" sz="1200" spc="-18">
                <a:solidFill>
                  <a:srgbClr val="F5F6F7"/>
                </a:solidFill>
                <a:latin typeface="DM Sans Bold"/>
                <a:ea typeface="DM Sans Bold"/>
                <a:cs typeface="DM Sans Bold"/>
                <a:sym typeface="DM Sans Bold"/>
              </a:rPr>
              <a:t>STARTUP SALES EXCELLENCE</a:t>
            </a:r>
          </a:p>
        </p:txBody>
      </p:sp>
      <p:grpSp>
        <p:nvGrpSpPr>
          <p:cNvPr name="Group 13" id="13"/>
          <p:cNvGrpSpPr/>
          <p:nvPr/>
        </p:nvGrpSpPr>
        <p:grpSpPr>
          <a:xfrm rot="0">
            <a:off x="666750" y="8678458"/>
            <a:ext cx="2607127" cy="964440"/>
            <a:chOff x="0" y="0"/>
            <a:chExt cx="3476169" cy="1285920"/>
          </a:xfrm>
        </p:grpSpPr>
        <p:grpSp>
          <p:nvGrpSpPr>
            <p:cNvPr name="Group 14" id="14"/>
            <p:cNvGrpSpPr/>
            <p:nvPr/>
          </p:nvGrpSpPr>
          <p:grpSpPr>
            <a:xfrm rot="0">
              <a:off x="0" y="452517"/>
              <a:ext cx="2997536" cy="803206"/>
              <a:chOff x="0" y="0"/>
              <a:chExt cx="677333" cy="181495"/>
            </a:xfrm>
          </p:grpSpPr>
          <p:sp>
            <p:nvSpPr>
              <p:cNvPr name="Freeform 15" id="15"/>
              <p:cNvSpPr/>
              <p:nvPr/>
            </p:nvSpPr>
            <p:spPr>
              <a:xfrm flipH="false" flipV="false" rot="0">
                <a:off x="0" y="0"/>
                <a:ext cx="677333" cy="181495"/>
              </a:xfrm>
              <a:custGeom>
                <a:avLst/>
                <a:gdLst/>
                <a:ahLst/>
                <a:cxnLst/>
                <a:rect r="r" b="b" t="t" l="l"/>
                <a:pathLst>
                  <a:path h="181495" w="677333">
                    <a:moveTo>
                      <a:pt x="90748" y="0"/>
                    </a:moveTo>
                    <a:lnTo>
                      <a:pt x="586586" y="0"/>
                    </a:lnTo>
                    <a:cubicBezTo>
                      <a:pt x="636704" y="0"/>
                      <a:pt x="677333" y="40629"/>
                      <a:pt x="677333" y="90748"/>
                    </a:cubicBezTo>
                    <a:lnTo>
                      <a:pt x="677333" y="90748"/>
                    </a:lnTo>
                    <a:cubicBezTo>
                      <a:pt x="677333" y="114815"/>
                      <a:pt x="667772" y="137897"/>
                      <a:pt x="650754" y="154916"/>
                    </a:cubicBezTo>
                    <a:cubicBezTo>
                      <a:pt x="633736" y="171934"/>
                      <a:pt x="610654" y="181495"/>
                      <a:pt x="586586" y="181495"/>
                    </a:cubicBezTo>
                    <a:lnTo>
                      <a:pt x="90748" y="181495"/>
                    </a:lnTo>
                    <a:cubicBezTo>
                      <a:pt x="66680" y="181495"/>
                      <a:pt x="43598" y="171934"/>
                      <a:pt x="26579" y="154916"/>
                    </a:cubicBezTo>
                    <a:cubicBezTo>
                      <a:pt x="9561" y="137897"/>
                      <a:pt x="0" y="114815"/>
                      <a:pt x="0" y="90748"/>
                    </a:cubicBezTo>
                    <a:lnTo>
                      <a:pt x="0" y="90748"/>
                    </a:lnTo>
                    <a:cubicBezTo>
                      <a:pt x="0" y="66680"/>
                      <a:pt x="9561" y="43598"/>
                      <a:pt x="26579" y="26579"/>
                    </a:cubicBezTo>
                    <a:cubicBezTo>
                      <a:pt x="43598" y="9561"/>
                      <a:pt x="66680" y="0"/>
                      <a:pt x="90748" y="0"/>
                    </a:cubicBezTo>
                    <a:close/>
                  </a:path>
                </a:pathLst>
              </a:custGeom>
              <a:solidFill>
                <a:srgbClr val="FAD02C"/>
              </a:solidFill>
            </p:spPr>
          </p:sp>
          <p:sp>
            <p:nvSpPr>
              <p:cNvPr name="TextBox 16" id="16"/>
              <p:cNvSpPr txBox="true"/>
              <p:nvPr/>
            </p:nvSpPr>
            <p:spPr>
              <a:xfrm>
                <a:off x="0" y="0"/>
                <a:ext cx="677333" cy="181495"/>
              </a:xfrm>
              <a:prstGeom prst="rect">
                <a:avLst/>
              </a:prstGeom>
            </p:spPr>
            <p:txBody>
              <a:bodyPr anchor="ctr" rtlCol="false" tIns="44408" lIns="44408" bIns="44408" rIns="44408"/>
              <a:lstStyle/>
              <a:p>
                <a:pPr algn="ctr">
                  <a:lnSpc>
                    <a:spcPts val="2879"/>
                  </a:lnSpc>
                </a:pPr>
              </a:p>
            </p:txBody>
          </p:sp>
        </p:grpSp>
        <p:sp>
          <p:nvSpPr>
            <p:cNvPr name="Freeform 17" id="17"/>
            <p:cNvSpPr/>
            <p:nvPr/>
          </p:nvSpPr>
          <p:spPr>
            <a:xfrm flipH="false" flipV="false" rot="-2700000">
              <a:off x="2906402" y="95255"/>
              <a:ext cx="468474" cy="480551"/>
            </a:xfrm>
            <a:custGeom>
              <a:avLst/>
              <a:gdLst/>
              <a:ahLst/>
              <a:cxnLst/>
              <a:rect r="r" b="b" t="t" l="l"/>
              <a:pathLst>
                <a:path h="480551" w="468474">
                  <a:moveTo>
                    <a:pt x="0" y="0"/>
                  </a:moveTo>
                  <a:lnTo>
                    <a:pt x="468473" y="0"/>
                  </a:lnTo>
                  <a:lnTo>
                    <a:pt x="468473" y="480551"/>
                  </a:lnTo>
                  <a:lnTo>
                    <a:pt x="0" y="4805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 id="18"/>
            <p:cNvSpPr txBox="true"/>
            <p:nvPr/>
          </p:nvSpPr>
          <p:spPr>
            <a:xfrm rot="0">
              <a:off x="197602" y="422320"/>
              <a:ext cx="2602332" cy="863600"/>
            </a:xfrm>
            <a:prstGeom prst="rect">
              <a:avLst/>
            </a:prstGeom>
          </p:spPr>
          <p:txBody>
            <a:bodyPr anchor="t" rtlCol="false" tIns="0" lIns="0" bIns="0" rIns="0">
              <a:spAutoFit/>
            </a:bodyPr>
            <a:lstStyle/>
            <a:p>
              <a:pPr algn="ctr" marL="0" indent="0" lvl="0">
                <a:lnSpc>
                  <a:spcPts val="2571"/>
                </a:lnSpc>
                <a:spcBef>
                  <a:spcPct val="0"/>
                </a:spcBef>
              </a:pPr>
              <a:r>
                <a:rPr lang="en-US" sz="2142">
                  <a:solidFill>
                    <a:srgbClr val="101112"/>
                  </a:solidFill>
                  <a:latin typeface="DM Sans"/>
                  <a:ea typeface="DM Sans"/>
                  <a:cs typeface="DM Sans"/>
                  <a:sym typeface="DM Sans"/>
                </a:rPr>
                <a:t>[Presenter's First Name]</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571500" y="1422081"/>
            <a:ext cx="17145000" cy="1209675"/>
          </a:xfrm>
          <a:prstGeom prst="rect">
            <a:avLst/>
          </a:prstGeom>
        </p:spPr>
        <p:txBody>
          <a:bodyPr anchor="t" rtlCol="false" tIns="0" lIns="0" bIns="0" rIns="0">
            <a:spAutoFit/>
          </a:bodyPr>
          <a:lstStyle/>
          <a:p>
            <a:pPr algn="l" marL="0" indent="0" lvl="0">
              <a:lnSpc>
                <a:spcPts val="9000"/>
              </a:lnSpc>
            </a:pPr>
            <a:r>
              <a:rPr lang="en-US" sz="9000" spc="-270">
                <a:solidFill>
                  <a:srgbClr val="F5F6F7"/>
                </a:solidFill>
                <a:latin typeface="DM Sans"/>
                <a:ea typeface="DM Sans"/>
                <a:cs typeface="DM Sans"/>
                <a:sym typeface="DM Sans"/>
              </a:rPr>
              <a:t>Building Sales Skills Continually</a:t>
            </a:r>
          </a:p>
        </p:txBody>
      </p:sp>
      <p:sp>
        <p:nvSpPr>
          <p:cNvPr name="TextBox 3" id="3"/>
          <p:cNvSpPr txBox="true"/>
          <p:nvPr/>
        </p:nvSpPr>
        <p:spPr>
          <a:xfrm rot="0">
            <a:off x="571500" y="3460746"/>
            <a:ext cx="6981825" cy="1752600"/>
          </a:xfrm>
          <a:prstGeom prst="rect">
            <a:avLst/>
          </a:prstGeom>
        </p:spPr>
        <p:txBody>
          <a:bodyPr anchor="t" rtlCol="false" tIns="0" lIns="0" bIns="0" rIns="0">
            <a:spAutoFit/>
          </a:bodyPr>
          <a:lstStyle/>
          <a:p>
            <a:pPr algn="l" marL="0" indent="0" lvl="0">
              <a:lnSpc>
                <a:spcPts val="4500"/>
              </a:lnSpc>
            </a:pPr>
            <a:r>
              <a:rPr lang="en-US" sz="4500" spc="-135">
                <a:solidFill>
                  <a:srgbClr val="F5F6F7"/>
                </a:solidFill>
                <a:latin typeface="DM Sans"/>
                <a:ea typeface="DM Sans"/>
                <a:cs typeface="DM Sans"/>
                <a:sym typeface="DM Sans"/>
              </a:rPr>
              <a:t>Ongoing coaching and training ensure a </a:t>
            </a:r>
            <a:r>
              <a:rPr lang="en-US" b="true" sz="4500" spc="-135">
                <a:solidFill>
                  <a:srgbClr val="F5F6F7"/>
                </a:solidFill>
                <a:latin typeface="DM Sans Bold"/>
                <a:ea typeface="DM Sans Bold"/>
                <a:cs typeface="DM Sans Bold"/>
                <a:sym typeface="DM Sans Bold"/>
              </a:rPr>
              <a:t>sustainable sales force</a:t>
            </a:r>
            <a:r>
              <a:rPr lang="en-US" sz="4500" spc="-135">
                <a:solidFill>
                  <a:srgbClr val="F5F6F7"/>
                </a:solidFill>
                <a:latin typeface="DM Sans"/>
                <a:ea typeface="DM Sans"/>
                <a:cs typeface="DM Sans"/>
                <a:sym typeface="DM Sans"/>
              </a:rPr>
              <a:t>.</a:t>
            </a:r>
          </a:p>
        </p:txBody>
      </p:sp>
      <p:grpSp>
        <p:nvGrpSpPr>
          <p:cNvPr name="Group 4" id="4"/>
          <p:cNvGrpSpPr/>
          <p:nvPr/>
        </p:nvGrpSpPr>
        <p:grpSpPr>
          <a:xfrm rot="0">
            <a:off x="9239250" y="3524074"/>
            <a:ext cx="3723401" cy="1022625"/>
            <a:chOff x="0" y="0"/>
            <a:chExt cx="4964535" cy="1363501"/>
          </a:xfrm>
        </p:grpSpPr>
        <p:sp>
          <p:nvSpPr>
            <p:cNvPr name="TextBox 5" id="5"/>
            <p:cNvSpPr txBox="true"/>
            <p:nvPr/>
          </p:nvSpPr>
          <p:spPr>
            <a:xfrm rot="0">
              <a:off x="0" y="687226"/>
              <a:ext cx="4964535" cy="676275"/>
            </a:xfrm>
            <a:prstGeom prst="rect">
              <a:avLst/>
            </a:prstGeom>
          </p:spPr>
          <p:txBody>
            <a:bodyPr anchor="t" rtlCol="false" tIns="0" lIns="0" bIns="0" rIns="0">
              <a:spAutoFit/>
            </a:bodyPr>
            <a:lstStyle/>
            <a:p>
              <a:pPr algn="l" marL="0" indent="0" lvl="0">
                <a:lnSpc>
                  <a:spcPts val="2057"/>
                </a:lnSpc>
              </a:pPr>
              <a:r>
                <a:rPr lang="en-US" sz="1714">
                  <a:solidFill>
                    <a:srgbClr val="F5F6F7">
                      <a:alpha val="97647"/>
                    </a:srgbClr>
                  </a:solidFill>
                  <a:latin typeface="DM Sans"/>
                  <a:ea typeface="DM Sans"/>
                  <a:cs typeface="DM Sans"/>
                  <a:sym typeface="DM Sans"/>
                </a:rPr>
                <a:t>Mastering each step in the sales funnel leads to consistent success.</a:t>
              </a:r>
            </a:p>
          </p:txBody>
        </p:sp>
        <p:sp>
          <p:nvSpPr>
            <p:cNvPr name="TextBox 6" id="6"/>
            <p:cNvSpPr txBox="true"/>
            <p:nvPr/>
          </p:nvSpPr>
          <p:spPr>
            <a:xfrm rot="0">
              <a:off x="0" y="9525"/>
              <a:ext cx="4964535" cy="333375"/>
            </a:xfrm>
            <a:prstGeom prst="rect">
              <a:avLst/>
            </a:prstGeom>
          </p:spPr>
          <p:txBody>
            <a:bodyPr anchor="t" rtlCol="false" tIns="0" lIns="0" bIns="0" rIns="0">
              <a:spAutoFit/>
            </a:bodyPr>
            <a:lstStyle/>
            <a:p>
              <a:pPr algn="l" marL="0" indent="0" lvl="0">
                <a:lnSpc>
                  <a:spcPts val="2057"/>
                </a:lnSpc>
              </a:pPr>
              <a:r>
                <a:rPr lang="en-US" b="true" sz="1714">
                  <a:solidFill>
                    <a:srgbClr val="F5F6F7"/>
                  </a:solidFill>
                  <a:latin typeface="DM Sans Bold"/>
                  <a:ea typeface="DM Sans Bold"/>
                  <a:cs typeface="DM Sans Bold"/>
                  <a:sym typeface="DM Sans Bold"/>
                </a:rPr>
                <a:t>Sales Process</a:t>
              </a:r>
            </a:p>
          </p:txBody>
        </p:sp>
      </p:grpSp>
      <p:grpSp>
        <p:nvGrpSpPr>
          <p:cNvPr name="Group 7" id="7"/>
          <p:cNvGrpSpPr/>
          <p:nvPr/>
        </p:nvGrpSpPr>
        <p:grpSpPr>
          <a:xfrm rot="0">
            <a:off x="13573125" y="3524074"/>
            <a:ext cx="3708475" cy="1536975"/>
            <a:chOff x="0" y="0"/>
            <a:chExt cx="4944633" cy="2049301"/>
          </a:xfrm>
        </p:grpSpPr>
        <p:sp>
          <p:nvSpPr>
            <p:cNvPr name="TextBox 8" id="8"/>
            <p:cNvSpPr txBox="true"/>
            <p:nvPr/>
          </p:nvSpPr>
          <p:spPr>
            <a:xfrm rot="0">
              <a:off x="0" y="687226"/>
              <a:ext cx="4944633" cy="1362075"/>
            </a:xfrm>
            <a:prstGeom prst="rect">
              <a:avLst/>
            </a:prstGeom>
          </p:spPr>
          <p:txBody>
            <a:bodyPr anchor="t" rtlCol="false" tIns="0" lIns="0" bIns="0" rIns="0">
              <a:spAutoFit/>
            </a:bodyPr>
            <a:lstStyle/>
            <a:p>
              <a:pPr algn="l" marL="0" indent="0" lvl="0">
                <a:lnSpc>
                  <a:spcPts val="2057"/>
                </a:lnSpc>
              </a:pPr>
              <a:r>
                <a:rPr lang="en-US" sz="1714">
                  <a:solidFill>
                    <a:srgbClr val="F5F6F7">
                      <a:alpha val="97647"/>
                    </a:srgbClr>
                  </a:solidFill>
                  <a:latin typeface="DM Sans"/>
                  <a:ea typeface="DM Sans"/>
                  <a:cs typeface="DM Sans"/>
                  <a:sym typeface="DM Sans"/>
                </a:rPr>
                <a:t>Effective negotiation techniques and closing strategies lead to more successful outcomes and satisfied clients when applied correctly.</a:t>
              </a:r>
            </a:p>
          </p:txBody>
        </p:sp>
        <p:sp>
          <p:nvSpPr>
            <p:cNvPr name="TextBox 9" id="9"/>
            <p:cNvSpPr txBox="true"/>
            <p:nvPr/>
          </p:nvSpPr>
          <p:spPr>
            <a:xfrm rot="0">
              <a:off x="0" y="9525"/>
              <a:ext cx="4944633" cy="333375"/>
            </a:xfrm>
            <a:prstGeom prst="rect">
              <a:avLst/>
            </a:prstGeom>
          </p:spPr>
          <p:txBody>
            <a:bodyPr anchor="t" rtlCol="false" tIns="0" lIns="0" bIns="0" rIns="0">
              <a:spAutoFit/>
            </a:bodyPr>
            <a:lstStyle/>
            <a:p>
              <a:pPr algn="l" marL="0" indent="0" lvl="0">
                <a:lnSpc>
                  <a:spcPts val="2057"/>
                </a:lnSpc>
              </a:pPr>
              <a:r>
                <a:rPr lang="en-US" b="true" sz="1714">
                  <a:solidFill>
                    <a:srgbClr val="F5F6F7"/>
                  </a:solidFill>
                  <a:latin typeface="DM Sans Bold"/>
                  <a:ea typeface="DM Sans Bold"/>
                  <a:cs typeface="DM Sans Bold"/>
                  <a:sym typeface="DM Sans Bold"/>
                </a:rPr>
                <a:t>Negotiation Skills</a:t>
              </a:r>
            </a:p>
          </p:txBody>
        </p:sp>
      </p:grpSp>
      <p:sp>
        <p:nvSpPr>
          <p:cNvPr name="TextBox 10" id="10"/>
          <p:cNvSpPr txBox="true"/>
          <p:nvPr/>
        </p:nvSpPr>
        <p:spPr>
          <a:xfrm rot="0">
            <a:off x="14605000" y="511473"/>
            <a:ext cx="3111500" cy="201930"/>
          </a:xfrm>
          <a:prstGeom prst="rect">
            <a:avLst/>
          </a:prstGeom>
        </p:spPr>
        <p:txBody>
          <a:bodyPr anchor="t" rtlCol="false" tIns="0" lIns="0" bIns="0" rIns="0">
            <a:spAutoFit/>
          </a:bodyPr>
          <a:lstStyle/>
          <a:p>
            <a:pPr algn="r" marL="0" indent="0" lvl="0">
              <a:lnSpc>
                <a:spcPts val="1500"/>
              </a:lnSpc>
            </a:pPr>
            <a:r>
              <a:rPr lang="en-US" b="true" sz="1200" spc="-18">
                <a:solidFill>
                  <a:srgbClr val="F5F6F7"/>
                </a:solidFill>
                <a:latin typeface="DM Sans Bold"/>
                <a:ea typeface="DM Sans Bold"/>
                <a:cs typeface="DM Sans Bold"/>
                <a:sym typeface="DM Sans Bold"/>
              </a:rPr>
              <a:t>CONTINUOUS LEARNING</a:t>
            </a:r>
          </a:p>
        </p:txBody>
      </p:sp>
      <p:sp>
        <p:nvSpPr>
          <p:cNvPr name="TextBox 11" id="11"/>
          <p:cNvSpPr txBox="true"/>
          <p:nvPr/>
        </p:nvSpPr>
        <p:spPr>
          <a:xfrm rot="0">
            <a:off x="4905375" y="511473"/>
            <a:ext cx="3111500" cy="201930"/>
          </a:xfrm>
          <a:prstGeom prst="rect">
            <a:avLst/>
          </a:prstGeom>
        </p:spPr>
        <p:txBody>
          <a:bodyPr anchor="t" rtlCol="false" tIns="0" lIns="0" bIns="0" rIns="0">
            <a:spAutoFit/>
          </a:bodyPr>
          <a:lstStyle/>
          <a:p>
            <a:pPr algn="l" marL="0" indent="0" lvl="0">
              <a:lnSpc>
                <a:spcPts val="1500"/>
              </a:lnSpc>
            </a:pPr>
            <a:r>
              <a:rPr lang="en-US" b="true" sz="1200" spc="-18">
                <a:solidFill>
                  <a:srgbClr val="F5F6F7"/>
                </a:solidFill>
                <a:latin typeface="DM Sans Bold"/>
                <a:ea typeface="DM Sans Bold"/>
                <a:cs typeface="DM Sans Bold"/>
                <a:sym typeface="DM Sans Bold"/>
              </a:rPr>
              <a:t>SALES TRAINING ESSENTIALS</a:t>
            </a:r>
          </a:p>
        </p:txBody>
      </p:sp>
      <p:sp>
        <p:nvSpPr>
          <p:cNvPr name="TextBox 12" id="12"/>
          <p:cNvSpPr txBox="true"/>
          <p:nvPr/>
        </p:nvSpPr>
        <p:spPr>
          <a:xfrm rot="0">
            <a:off x="571500" y="511473"/>
            <a:ext cx="3111500" cy="201930"/>
          </a:xfrm>
          <a:prstGeom prst="rect">
            <a:avLst/>
          </a:prstGeom>
        </p:spPr>
        <p:txBody>
          <a:bodyPr anchor="t" rtlCol="false" tIns="0" lIns="0" bIns="0" rIns="0">
            <a:spAutoFit/>
          </a:bodyPr>
          <a:lstStyle/>
          <a:p>
            <a:pPr algn="l" marL="0" indent="0" lvl="0">
              <a:lnSpc>
                <a:spcPts val="1500"/>
              </a:lnSpc>
            </a:pPr>
            <a:r>
              <a:rPr lang="en-US" b="true" sz="1200" spc="-18">
                <a:solidFill>
                  <a:srgbClr val="F5F6F7"/>
                </a:solidFill>
                <a:latin typeface="DM Sans Bold"/>
                <a:ea typeface="DM Sans Bold"/>
                <a:cs typeface="DM Sans Bold"/>
                <a:sym typeface="DM Sans Bold"/>
              </a:rPr>
              <a:t>STARTUP SALES EXCELLENCE</a:t>
            </a:r>
          </a:p>
        </p:txBody>
      </p:sp>
      <p:grpSp>
        <p:nvGrpSpPr>
          <p:cNvPr name="Group 13" id="13"/>
          <p:cNvGrpSpPr/>
          <p:nvPr/>
        </p:nvGrpSpPr>
        <p:grpSpPr>
          <a:xfrm rot="0">
            <a:off x="666750" y="8678458"/>
            <a:ext cx="2607127" cy="964440"/>
            <a:chOff x="0" y="0"/>
            <a:chExt cx="3476169" cy="1285920"/>
          </a:xfrm>
        </p:grpSpPr>
        <p:grpSp>
          <p:nvGrpSpPr>
            <p:cNvPr name="Group 14" id="14"/>
            <p:cNvGrpSpPr/>
            <p:nvPr/>
          </p:nvGrpSpPr>
          <p:grpSpPr>
            <a:xfrm rot="0">
              <a:off x="0" y="452517"/>
              <a:ext cx="2997536" cy="803206"/>
              <a:chOff x="0" y="0"/>
              <a:chExt cx="677333" cy="181495"/>
            </a:xfrm>
          </p:grpSpPr>
          <p:sp>
            <p:nvSpPr>
              <p:cNvPr name="Freeform 15" id="15"/>
              <p:cNvSpPr/>
              <p:nvPr/>
            </p:nvSpPr>
            <p:spPr>
              <a:xfrm flipH="false" flipV="false" rot="0">
                <a:off x="0" y="0"/>
                <a:ext cx="677333" cy="181495"/>
              </a:xfrm>
              <a:custGeom>
                <a:avLst/>
                <a:gdLst/>
                <a:ahLst/>
                <a:cxnLst/>
                <a:rect r="r" b="b" t="t" l="l"/>
                <a:pathLst>
                  <a:path h="181495" w="677333">
                    <a:moveTo>
                      <a:pt x="90748" y="0"/>
                    </a:moveTo>
                    <a:lnTo>
                      <a:pt x="586586" y="0"/>
                    </a:lnTo>
                    <a:cubicBezTo>
                      <a:pt x="636704" y="0"/>
                      <a:pt x="677333" y="40629"/>
                      <a:pt x="677333" y="90748"/>
                    </a:cubicBezTo>
                    <a:lnTo>
                      <a:pt x="677333" y="90748"/>
                    </a:lnTo>
                    <a:cubicBezTo>
                      <a:pt x="677333" y="114815"/>
                      <a:pt x="667772" y="137897"/>
                      <a:pt x="650754" y="154916"/>
                    </a:cubicBezTo>
                    <a:cubicBezTo>
                      <a:pt x="633736" y="171934"/>
                      <a:pt x="610654" y="181495"/>
                      <a:pt x="586586" y="181495"/>
                    </a:cubicBezTo>
                    <a:lnTo>
                      <a:pt x="90748" y="181495"/>
                    </a:lnTo>
                    <a:cubicBezTo>
                      <a:pt x="66680" y="181495"/>
                      <a:pt x="43598" y="171934"/>
                      <a:pt x="26579" y="154916"/>
                    </a:cubicBezTo>
                    <a:cubicBezTo>
                      <a:pt x="9561" y="137897"/>
                      <a:pt x="0" y="114815"/>
                      <a:pt x="0" y="90748"/>
                    </a:cubicBezTo>
                    <a:lnTo>
                      <a:pt x="0" y="90748"/>
                    </a:lnTo>
                    <a:cubicBezTo>
                      <a:pt x="0" y="66680"/>
                      <a:pt x="9561" y="43598"/>
                      <a:pt x="26579" y="26579"/>
                    </a:cubicBezTo>
                    <a:cubicBezTo>
                      <a:pt x="43598" y="9561"/>
                      <a:pt x="66680" y="0"/>
                      <a:pt x="90748" y="0"/>
                    </a:cubicBezTo>
                    <a:close/>
                  </a:path>
                </a:pathLst>
              </a:custGeom>
              <a:solidFill>
                <a:srgbClr val="FAD02C"/>
              </a:solidFill>
            </p:spPr>
          </p:sp>
          <p:sp>
            <p:nvSpPr>
              <p:cNvPr name="TextBox 16" id="16"/>
              <p:cNvSpPr txBox="true"/>
              <p:nvPr/>
            </p:nvSpPr>
            <p:spPr>
              <a:xfrm>
                <a:off x="0" y="0"/>
                <a:ext cx="677333" cy="181495"/>
              </a:xfrm>
              <a:prstGeom prst="rect">
                <a:avLst/>
              </a:prstGeom>
            </p:spPr>
            <p:txBody>
              <a:bodyPr anchor="ctr" rtlCol="false" tIns="44408" lIns="44408" bIns="44408" rIns="44408"/>
              <a:lstStyle/>
              <a:p>
                <a:pPr algn="ctr">
                  <a:lnSpc>
                    <a:spcPts val="2879"/>
                  </a:lnSpc>
                </a:pPr>
              </a:p>
            </p:txBody>
          </p:sp>
        </p:grpSp>
        <p:sp>
          <p:nvSpPr>
            <p:cNvPr name="Freeform 17" id="17"/>
            <p:cNvSpPr/>
            <p:nvPr/>
          </p:nvSpPr>
          <p:spPr>
            <a:xfrm flipH="false" flipV="false" rot="-2700000">
              <a:off x="2906402" y="95255"/>
              <a:ext cx="468474" cy="480551"/>
            </a:xfrm>
            <a:custGeom>
              <a:avLst/>
              <a:gdLst/>
              <a:ahLst/>
              <a:cxnLst/>
              <a:rect r="r" b="b" t="t" l="l"/>
              <a:pathLst>
                <a:path h="480551" w="468474">
                  <a:moveTo>
                    <a:pt x="0" y="0"/>
                  </a:moveTo>
                  <a:lnTo>
                    <a:pt x="468473" y="0"/>
                  </a:lnTo>
                  <a:lnTo>
                    <a:pt x="468473" y="480551"/>
                  </a:lnTo>
                  <a:lnTo>
                    <a:pt x="0" y="4805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 id="18"/>
            <p:cNvSpPr txBox="true"/>
            <p:nvPr/>
          </p:nvSpPr>
          <p:spPr>
            <a:xfrm rot="0">
              <a:off x="197602" y="422320"/>
              <a:ext cx="2602332" cy="863600"/>
            </a:xfrm>
            <a:prstGeom prst="rect">
              <a:avLst/>
            </a:prstGeom>
          </p:spPr>
          <p:txBody>
            <a:bodyPr anchor="t" rtlCol="false" tIns="0" lIns="0" bIns="0" rIns="0">
              <a:spAutoFit/>
            </a:bodyPr>
            <a:lstStyle/>
            <a:p>
              <a:pPr algn="ctr" marL="0" indent="0" lvl="0">
                <a:lnSpc>
                  <a:spcPts val="2571"/>
                </a:lnSpc>
                <a:spcBef>
                  <a:spcPct val="0"/>
                </a:spcBef>
              </a:pPr>
              <a:r>
                <a:rPr lang="en-US" sz="2142">
                  <a:solidFill>
                    <a:srgbClr val="101112"/>
                  </a:solidFill>
                  <a:latin typeface="DM Sans"/>
                  <a:ea typeface="DM Sans"/>
                  <a:cs typeface="DM Sans"/>
                  <a:sym typeface="DM Sans"/>
                </a:rPr>
                <a:t>[Presenter's First Name]</a:t>
              </a:r>
            </a:p>
          </p:txBody>
        </p:sp>
      </p:grpSp>
    </p:spTree>
  </p:cSld>
  <p:clrMapOvr>
    <a:masterClrMapping/>
  </p:clrMapOvr>
</p:sld>
</file>

<file path=ppt/slides/slide14.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571500" y="3599089"/>
            <a:ext cx="14173200" cy="3378199"/>
          </a:xfrm>
          <a:prstGeom prst="rect">
            <a:avLst/>
          </a:prstGeom>
        </p:spPr>
        <p:txBody>
          <a:bodyPr anchor="t" rtlCol="false" tIns="0" lIns="0" bIns="0" rIns="0">
            <a:spAutoFit/>
          </a:bodyPr>
          <a:lstStyle/>
          <a:p>
            <a:pPr algn="l" marL="0" indent="0" lvl="0">
              <a:lnSpc>
                <a:spcPts val="12999"/>
              </a:lnSpc>
            </a:pPr>
            <a:r>
              <a:rPr lang="en-US" sz="12999" spc="-389">
                <a:solidFill>
                  <a:srgbClr val="F5F6F7"/>
                </a:solidFill>
                <a:latin typeface="DM Sans"/>
                <a:ea typeface="DM Sans"/>
                <a:cs typeface="DM Sans"/>
                <a:sym typeface="DM Sans"/>
              </a:rPr>
              <a:t>Organizing Ongoing Workshops</a:t>
            </a:r>
          </a:p>
        </p:txBody>
      </p:sp>
      <p:sp>
        <p:nvSpPr>
          <p:cNvPr name="TextBox 3" id="3"/>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5F6F7"/>
                </a:solidFill>
                <a:latin typeface="DM Sans Bold"/>
                <a:ea typeface="DM Sans Bold"/>
                <a:cs typeface="DM Sans Bold"/>
                <a:sym typeface="DM Sans Bold"/>
              </a:rPr>
              <a:t>SECTION 4</a:t>
            </a:r>
          </a:p>
        </p:txBody>
      </p:sp>
      <p:sp>
        <p:nvSpPr>
          <p:cNvPr name="TextBox 4" id="4"/>
          <p:cNvSpPr txBox="true"/>
          <p:nvPr/>
        </p:nvSpPr>
        <p:spPr>
          <a:xfrm rot="0">
            <a:off x="4905375" y="520998"/>
            <a:ext cx="3111500" cy="438785"/>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DRIVING GROWTH THROUGH STRATEGIC SALES MANAGEMENT</a:t>
            </a:r>
          </a:p>
        </p:txBody>
      </p:sp>
      <p:sp>
        <p:nvSpPr>
          <p:cNvPr name="TextBox 5" id="5"/>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STARTUP SALES EXCELLENCE</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0">
            <a:off x="571500" y="7277067"/>
            <a:ext cx="8429625" cy="2438433"/>
            <a:chOff x="0" y="0"/>
            <a:chExt cx="2112884" cy="611193"/>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4" id="4"/>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5" id="5"/>
          <p:cNvGrpSpPr/>
          <p:nvPr/>
        </p:nvGrpSpPr>
        <p:grpSpPr>
          <a:xfrm rot="0">
            <a:off x="571500" y="4556646"/>
            <a:ext cx="8429625" cy="2438433"/>
            <a:chOff x="0" y="0"/>
            <a:chExt cx="2112884" cy="611193"/>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7" id="7"/>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931606" y="4852343"/>
            <a:ext cx="6621719" cy="1495144"/>
            <a:chOff x="0" y="0"/>
            <a:chExt cx="8828958" cy="1993525"/>
          </a:xfrm>
        </p:grpSpPr>
        <p:sp>
          <p:nvSpPr>
            <p:cNvPr name="TextBox 9" id="9"/>
            <p:cNvSpPr txBox="true"/>
            <p:nvPr/>
          </p:nvSpPr>
          <p:spPr>
            <a:xfrm rot="0">
              <a:off x="0" y="85725"/>
              <a:ext cx="8828958" cy="814070"/>
            </a:xfrm>
            <a:prstGeom prst="rect">
              <a:avLst/>
            </a:prstGeom>
          </p:spPr>
          <p:txBody>
            <a:bodyPr anchor="t" rtlCol="false" tIns="0" lIns="0" bIns="0" rIns="0">
              <a:spAutoFit/>
            </a:bodyPr>
            <a:lstStyle/>
            <a:p>
              <a:pPr algn="l" marL="0" indent="0" lvl="0">
                <a:lnSpc>
                  <a:spcPts val="4443"/>
                </a:lnSpc>
              </a:pPr>
              <a:r>
                <a:rPr lang="en-US" sz="4443" spc="-133">
                  <a:solidFill>
                    <a:srgbClr val="101112"/>
                  </a:solidFill>
                  <a:latin typeface="DM Sans"/>
                  <a:ea typeface="DM Sans"/>
                  <a:cs typeface="DM Sans"/>
                  <a:sym typeface="DM Sans"/>
                </a:rPr>
                <a:t>Define Purpose</a:t>
              </a:r>
            </a:p>
          </p:txBody>
        </p:sp>
        <p:sp>
          <p:nvSpPr>
            <p:cNvPr name="TextBox 10" id="10"/>
            <p:cNvSpPr txBox="true"/>
            <p:nvPr/>
          </p:nvSpPr>
          <p:spPr>
            <a:xfrm rot="0">
              <a:off x="0" y="1171200"/>
              <a:ext cx="8828958" cy="8223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Clearly outline the workshop's </a:t>
              </a:r>
              <a:r>
                <a:rPr lang="en-US" b="true" sz="2000" strike="noStrike" u="none">
                  <a:solidFill>
                    <a:srgbClr val="101112"/>
                  </a:solidFill>
                  <a:latin typeface="DM Sans Bold"/>
                  <a:ea typeface="DM Sans Bold"/>
                  <a:cs typeface="DM Sans Bold"/>
                  <a:sym typeface="DM Sans Bold"/>
                </a:rPr>
                <a:t>objective</a:t>
              </a:r>
              <a:r>
                <a:rPr lang="en-US" sz="2000" strike="noStrike" u="none">
                  <a:solidFill>
                    <a:srgbClr val="101112"/>
                  </a:solidFill>
                  <a:latin typeface="DM Sans"/>
                  <a:ea typeface="DM Sans"/>
                  <a:cs typeface="DM Sans"/>
                  <a:sym typeface="DM Sans"/>
                </a:rPr>
                <a:t> and expected outcomes to ensure focused and productive sessions.</a:t>
              </a:r>
            </a:p>
          </p:txBody>
        </p:sp>
      </p:grpSp>
      <p:grpSp>
        <p:nvGrpSpPr>
          <p:cNvPr name="Group 11" id="11"/>
          <p:cNvGrpSpPr/>
          <p:nvPr/>
        </p:nvGrpSpPr>
        <p:grpSpPr>
          <a:xfrm rot="0">
            <a:off x="931606" y="7572763"/>
            <a:ext cx="6621719" cy="1799944"/>
            <a:chOff x="0" y="0"/>
            <a:chExt cx="8828958" cy="2399925"/>
          </a:xfrm>
        </p:grpSpPr>
        <p:sp>
          <p:nvSpPr>
            <p:cNvPr name="TextBox 12" id="12"/>
            <p:cNvSpPr txBox="true"/>
            <p:nvPr/>
          </p:nvSpPr>
          <p:spPr>
            <a:xfrm rot="0">
              <a:off x="0" y="85725"/>
              <a:ext cx="8828958" cy="814070"/>
            </a:xfrm>
            <a:prstGeom prst="rect">
              <a:avLst/>
            </a:prstGeom>
          </p:spPr>
          <p:txBody>
            <a:bodyPr anchor="t" rtlCol="false" tIns="0" lIns="0" bIns="0" rIns="0">
              <a:spAutoFit/>
            </a:bodyPr>
            <a:lstStyle/>
            <a:p>
              <a:pPr algn="l" marL="0" indent="0" lvl="0">
                <a:lnSpc>
                  <a:spcPts val="4443"/>
                </a:lnSpc>
              </a:pPr>
              <a:r>
                <a:rPr lang="en-US" sz="4443" spc="-133">
                  <a:solidFill>
                    <a:srgbClr val="101112"/>
                  </a:solidFill>
                  <a:latin typeface="DM Sans"/>
                  <a:ea typeface="DM Sans"/>
                  <a:cs typeface="DM Sans"/>
                  <a:sym typeface="DM Sans"/>
                </a:rPr>
                <a:t>Design Modular Sessions</a:t>
              </a:r>
            </a:p>
          </p:txBody>
        </p:sp>
        <p:sp>
          <p:nvSpPr>
            <p:cNvPr name="TextBox 13" id="13"/>
            <p:cNvSpPr txBox="true"/>
            <p:nvPr/>
          </p:nvSpPr>
          <p:spPr>
            <a:xfrm rot="0">
              <a:off x="0" y="1171200"/>
              <a:ext cx="8828958"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Create flexible, interactive sessions that can be </a:t>
              </a:r>
              <a:r>
                <a:rPr lang="en-US" b="true" sz="2000" strike="noStrike" u="none">
                  <a:solidFill>
                    <a:srgbClr val="101112"/>
                  </a:solidFill>
                  <a:latin typeface="DM Sans Bold"/>
                  <a:ea typeface="DM Sans Bold"/>
                  <a:cs typeface="DM Sans Bold"/>
                  <a:sym typeface="DM Sans Bold"/>
                </a:rPr>
                <a:t>adapted</a:t>
              </a:r>
              <a:r>
                <a:rPr lang="en-US" sz="2000" strike="noStrike" u="none">
                  <a:solidFill>
                    <a:srgbClr val="101112"/>
                  </a:solidFill>
                  <a:latin typeface="DM Sans"/>
                  <a:ea typeface="DM Sans"/>
                  <a:cs typeface="DM Sans"/>
                  <a:sym typeface="DM Sans"/>
                </a:rPr>
                <a:t> based on feedback and evolving team requirements.</a:t>
              </a:r>
            </a:p>
          </p:txBody>
        </p:sp>
      </p:grpSp>
      <p:grpSp>
        <p:nvGrpSpPr>
          <p:cNvPr name="Group 14" id="14"/>
          <p:cNvGrpSpPr/>
          <p:nvPr/>
        </p:nvGrpSpPr>
        <p:grpSpPr>
          <a:xfrm rot="0">
            <a:off x="9286875" y="7277067"/>
            <a:ext cx="8429625" cy="2438433"/>
            <a:chOff x="0" y="0"/>
            <a:chExt cx="2112884" cy="611193"/>
          </a:xfrm>
        </p:grpSpPr>
        <p:sp>
          <p:nvSpPr>
            <p:cNvPr name="Freeform 15" id="15">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6" id="16"/>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17" id="17"/>
          <p:cNvGrpSpPr/>
          <p:nvPr/>
        </p:nvGrpSpPr>
        <p:grpSpPr>
          <a:xfrm rot="0">
            <a:off x="9286875" y="4556646"/>
            <a:ext cx="8429625" cy="2438433"/>
            <a:chOff x="0" y="0"/>
            <a:chExt cx="2112884" cy="611193"/>
          </a:xfrm>
        </p:grpSpPr>
        <p:sp>
          <p:nvSpPr>
            <p:cNvPr name="Freeform 18" id="18">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9" id="19"/>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20" id="20"/>
          <p:cNvGrpSpPr/>
          <p:nvPr/>
        </p:nvGrpSpPr>
        <p:grpSpPr>
          <a:xfrm rot="0">
            <a:off x="9763883" y="4852343"/>
            <a:ext cx="6419092" cy="1495144"/>
            <a:chOff x="0" y="0"/>
            <a:chExt cx="8558790" cy="1993525"/>
          </a:xfrm>
        </p:grpSpPr>
        <p:sp>
          <p:nvSpPr>
            <p:cNvPr name="TextBox 21" id="21"/>
            <p:cNvSpPr txBox="true"/>
            <p:nvPr/>
          </p:nvSpPr>
          <p:spPr>
            <a:xfrm rot="0">
              <a:off x="0" y="85725"/>
              <a:ext cx="8558790" cy="814070"/>
            </a:xfrm>
            <a:prstGeom prst="rect">
              <a:avLst/>
            </a:prstGeom>
          </p:spPr>
          <p:txBody>
            <a:bodyPr anchor="t" rtlCol="false" tIns="0" lIns="0" bIns="0" rIns="0">
              <a:spAutoFit/>
            </a:bodyPr>
            <a:lstStyle/>
            <a:p>
              <a:pPr algn="l" marL="0" indent="0" lvl="0">
                <a:lnSpc>
                  <a:spcPts val="4443"/>
                </a:lnSpc>
              </a:pPr>
              <a:r>
                <a:rPr lang="en-US" sz="4443" spc="-133">
                  <a:solidFill>
                    <a:srgbClr val="101112"/>
                  </a:solidFill>
                  <a:latin typeface="DM Sans"/>
                  <a:ea typeface="DM Sans"/>
                  <a:cs typeface="DM Sans"/>
                  <a:sym typeface="DM Sans"/>
                </a:rPr>
                <a:t>Identify Audience</a:t>
              </a:r>
            </a:p>
          </p:txBody>
        </p:sp>
        <p:sp>
          <p:nvSpPr>
            <p:cNvPr name="TextBox 22" id="22"/>
            <p:cNvSpPr txBox="true"/>
            <p:nvPr/>
          </p:nvSpPr>
          <p:spPr>
            <a:xfrm rot="0">
              <a:off x="0" y="1171200"/>
              <a:ext cx="8558790" cy="8223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Understand your sales team's </a:t>
              </a:r>
              <a:r>
                <a:rPr lang="en-US" b="true" sz="2000" strike="noStrike" u="none">
                  <a:solidFill>
                    <a:srgbClr val="101112"/>
                  </a:solidFill>
                  <a:latin typeface="DM Sans Bold"/>
                  <a:ea typeface="DM Sans Bold"/>
                  <a:cs typeface="DM Sans Bold"/>
                  <a:sym typeface="DM Sans Bold"/>
                </a:rPr>
                <a:t>needs</a:t>
              </a:r>
              <a:r>
                <a:rPr lang="en-US" sz="2000" strike="noStrike" u="none">
                  <a:solidFill>
                    <a:srgbClr val="101112"/>
                  </a:solidFill>
                  <a:latin typeface="DM Sans"/>
                  <a:ea typeface="DM Sans"/>
                  <a:cs typeface="DM Sans"/>
                  <a:sym typeface="DM Sans"/>
                </a:rPr>
                <a:t> and tailor content to engage and enhance their skills effectively.</a:t>
              </a:r>
            </a:p>
          </p:txBody>
        </p:sp>
      </p:grpSp>
      <p:grpSp>
        <p:nvGrpSpPr>
          <p:cNvPr name="Group 23" id="23"/>
          <p:cNvGrpSpPr/>
          <p:nvPr/>
        </p:nvGrpSpPr>
        <p:grpSpPr>
          <a:xfrm rot="0">
            <a:off x="9763883" y="7572763"/>
            <a:ext cx="6419092" cy="1799944"/>
            <a:chOff x="0" y="0"/>
            <a:chExt cx="8558790" cy="2399925"/>
          </a:xfrm>
        </p:grpSpPr>
        <p:sp>
          <p:nvSpPr>
            <p:cNvPr name="TextBox 24" id="24"/>
            <p:cNvSpPr txBox="true"/>
            <p:nvPr/>
          </p:nvSpPr>
          <p:spPr>
            <a:xfrm rot="0">
              <a:off x="0" y="85725"/>
              <a:ext cx="8558790" cy="814070"/>
            </a:xfrm>
            <a:prstGeom prst="rect">
              <a:avLst/>
            </a:prstGeom>
          </p:spPr>
          <p:txBody>
            <a:bodyPr anchor="t" rtlCol="false" tIns="0" lIns="0" bIns="0" rIns="0">
              <a:spAutoFit/>
            </a:bodyPr>
            <a:lstStyle/>
            <a:p>
              <a:pPr algn="l" marL="0" indent="0" lvl="0">
                <a:lnSpc>
                  <a:spcPts val="4443"/>
                </a:lnSpc>
              </a:pPr>
              <a:r>
                <a:rPr lang="en-US" sz="4443" spc="-133">
                  <a:solidFill>
                    <a:srgbClr val="101112"/>
                  </a:solidFill>
                  <a:latin typeface="DM Sans"/>
                  <a:ea typeface="DM Sans"/>
                  <a:cs typeface="DM Sans"/>
                  <a:sym typeface="DM Sans"/>
                </a:rPr>
                <a:t>Choose Skilled Facilitators</a:t>
              </a:r>
            </a:p>
          </p:txBody>
        </p:sp>
        <p:sp>
          <p:nvSpPr>
            <p:cNvPr name="TextBox 25" id="25"/>
            <p:cNvSpPr txBox="true"/>
            <p:nvPr/>
          </p:nvSpPr>
          <p:spPr>
            <a:xfrm rot="0">
              <a:off x="0" y="1171200"/>
              <a:ext cx="8558790"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Select experienced facilitators who can </a:t>
              </a:r>
              <a:r>
                <a:rPr lang="en-US" b="true" sz="2000" strike="noStrike" u="none">
                  <a:solidFill>
                    <a:srgbClr val="101112"/>
                  </a:solidFill>
                  <a:latin typeface="DM Sans Bold"/>
                  <a:ea typeface="DM Sans Bold"/>
                  <a:cs typeface="DM Sans Bold"/>
                  <a:sym typeface="DM Sans Bold"/>
                </a:rPr>
                <a:t>inspire</a:t>
              </a:r>
              <a:r>
                <a:rPr lang="en-US" sz="2000" strike="noStrike" u="none">
                  <a:solidFill>
                    <a:srgbClr val="101112"/>
                  </a:solidFill>
                  <a:latin typeface="DM Sans"/>
                  <a:ea typeface="DM Sans"/>
                  <a:cs typeface="DM Sans"/>
                  <a:sym typeface="DM Sans"/>
                </a:rPr>
                <a:t> and connect with participants, enhancing the overall learning experience.</a:t>
              </a:r>
            </a:p>
          </p:txBody>
        </p:sp>
      </p:grpSp>
      <p:sp>
        <p:nvSpPr>
          <p:cNvPr name="TextBox 26" id="26"/>
          <p:cNvSpPr txBox="true"/>
          <p:nvPr/>
        </p:nvSpPr>
        <p:spPr>
          <a:xfrm rot="0">
            <a:off x="571500" y="486553"/>
            <a:ext cx="17145000" cy="2352675"/>
          </a:xfrm>
          <a:prstGeom prst="rect">
            <a:avLst/>
          </a:prstGeom>
        </p:spPr>
        <p:txBody>
          <a:bodyPr anchor="t" rtlCol="false" tIns="0" lIns="0" bIns="0" rIns="0">
            <a:spAutoFit/>
          </a:bodyPr>
          <a:lstStyle/>
          <a:p>
            <a:pPr algn="l" marL="0" indent="0" lvl="0">
              <a:lnSpc>
                <a:spcPts val="9000"/>
              </a:lnSpc>
            </a:pPr>
            <a:r>
              <a:rPr lang="en-US" sz="9000" spc="-270">
                <a:solidFill>
                  <a:srgbClr val="F5F6F7"/>
                </a:solidFill>
                <a:latin typeface="DM Sans"/>
                <a:ea typeface="DM Sans"/>
                <a:cs typeface="DM Sans"/>
                <a:sym typeface="DM Sans"/>
              </a:rPr>
              <a:t>Organizing Effective Workshops for Sales Teams</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grpSp>
        <p:nvGrpSpPr>
          <p:cNvPr name="Group 2" id="2"/>
          <p:cNvGrpSpPr/>
          <p:nvPr/>
        </p:nvGrpSpPr>
        <p:grpSpPr>
          <a:xfrm rot="0">
            <a:off x="571500" y="7277067"/>
            <a:ext cx="8429625" cy="2438433"/>
            <a:chOff x="0" y="0"/>
            <a:chExt cx="2112884" cy="611193"/>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4" id="4"/>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5" id="5"/>
          <p:cNvGrpSpPr/>
          <p:nvPr/>
        </p:nvGrpSpPr>
        <p:grpSpPr>
          <a:xfrm rot="0">
            <a:off x="571500" y="4556646"/>
            <a:ext cx="8429625" cy="2438433"/>
            <a:chOff x="0" y="0"/>
            <a:chExt cx="2112884" cy="611193"/>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7" id="7"/>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931606" y="4852343"/>
            <a:ext cx="6621719" cy="1731203"/>
            <a:chOff x="0" y="0"/>
            <a:chExt cx="8828958" cy="2308271"/>
          </a:xfrm>
        </p:grpSpPr>
        <p:sp>
          <p:nvSpPr>
            <p:cNvPr name="TextBox 9" id="9"/>
            <p:cNvSpPr txBox="true"/>
            <p:nvPr/>
          </p:nvSpPr>
          <p:spPr>
            <a:xfrm rot="0">
              <a:off x="0" y="76200"/>
              <a:ext cx="8828958" cy="731941"/>
            </a:xfrm>
            <a:prstGeom prst="rect">
              <a:avLst/>
            </a:prstGeom>
          </p:spPr>
          <p:txBody>
            <a:bodyPr anchor="t" rtlCol="false" tIns="0" lIns="0" bIns="0" rIns="0">
              <a:spAutoFit/>
            </a:bodyPr>
            <a:lstStyle/>
            <a:p>
              <a:pPr algn="l" marL="0" indent="0" lvl="0">
                <a:lnSpc>
                  <a:spcPts val="3987"/>
                </a:lnSpc>
              </a:pPr>
              <a:r>
                <a:rPr lang="en-US" sz="3987" spc="-119">
                  <a:solidFill>
                    <a:srgbClr val="101112"/>
                  </a:solidFill>
                  <a:latin typeface="DM Sans"/>
                  <a:ea typeface="DM Sans"/>
                  <a:cs typeface="DM Sans"/>
                  <a:sym typeface="DM Sans"/>
                </a:rPr>
                <a:t>Foster Participation</a:t>
              </a:r>
            </a:p>
          </p:txBody>
        </p:sp>
        <p:sp>
          <p:nvSpPr>
            <p:cNvPr name="TextBox 10" id="10"/>
            <p:cNvSpPr txBox="true"/>
            <p:nvPr/>
          </p:nvSpPr>
          <p:spPr>
            <a:xfrm rot="0">
              <a:off x="0" y="1079546"/>
              <a:ext cx="8828958"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Encourage engagement through interactive activities and open discussions to enhance learning and collaboration among participants.</a:t>
              </a:r>
            </a:p>
          </p:txBody>
        </p:sp>
      </p:grpSp>
      <p:grpSp>
        <p:nvGrpSpPr>
          <p:cNvPr name="Group 11" id="11"/>
          <p:cNvGrpSpPr/>
          <p:nvPr/>
        </p:nvGrpSpPr>
        <p:grpSpPr>
          <a:xfrm rot="0">
            <a:off x="931606" y="7572763"/>
            <a:ext cx="6621719" cy="1731203"/>
            <a:chOff x="0" y="0"/>
            <a:chExt cx="8828958" cy="2308271"/>
          </a:xfrm>
        </p:grpSpPr>
        <p:sp>
          <p:nvSpPr>
            <p:cNvPr name="TextBox 12" id="12"/>
            <p:cNvSpPr txBox="true"/>
            <p:nvPr/>
          </p:nvSpPr>
          <p:spPr>
            <a:xfrm rot="0">
              <a:off x="0" y="76200"/>
              <a:ext cx="8828958" cy="731941"/>
            </a:xfrm>
            <a:prstGeom prst="rect">
              <a:avLst/>
            </a:prstGeom>
          </p:spPr>
          <p:txBody>
            <a:bodyPr anchor="t" rtlCol="false" tIns="0" lIns="0" bIns="0" rIns="0">
              <a:spAutoFit/>
            </a:bodyPr>
            <a:lstStyle/>
            <a:p>
              <a:pPr algn="l" marL="0" indent="0" lvl="0">
                <a:lnSpc>
                  <a:spcPts val="3987"/>
                </a:lnSpc>
              </a:pPr>
              <a:r>
                <a:rPr lang="en-US" sz="3987" spc="-119">
                  <a:solidFill>
                    <a:srgbClr val="101112"/>
                  </a:solidFill>
                  <a:latin typeface="DM Sans"/>
                  <a:ea typeface="DM Sans"/>
                  <a:cs typeface="DM Sans"/>
                  <a:sym typeface="DM Sans"/>
                </a:rPr>
                <a:t>Motivation Techniques</a:t>
              </a:r>
            </a:p>
          </p:txBody>
        </p:sp>
        <p:sp>
          <p:nvSpPr>
            <p:cNvPr name="TextBox 13" id="13"/>
            <p:cNvSpPr txBox="true"/>
            <p:nvPr/>
          </p:nvSpPr>
          <p:spPr>
            <a:xfrm rot="0">
              <a:off x="0" y="1079546"/>
              <a:ext cx="8828958"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Implement recognition programs and rewards to boost morale and encourage a productive, enthusiastic sales team environment.</a:t>
              </a:r>
            </a:p>
          </p:txBody>
        </p:sp>
      </p:grpSp>
      <p:grpSp>
        <p:nvGrpSpPr>
          <p:cNvPr name="Group 14" id="14"/>
          <p:cNvGrpSpPr/>
          <p:nvPr/>
        </p:nvGrpSpPr>
        <p:grpSpPr>
          <a:xfrm rot="0">
            <a:off x="9286875" y="7277067"/>
            <a:ext cx="8429625" cy="2438433"/>
            <a:chOff x="0" y="0"/>
            <a:chExt cx="2112884" cy="611193"/>
          </a:xfrm>
        </p:grpSpPr>
        <p:sp>
          <p:nvSpPr>
            <p:cNvPr name="Freeform 15" id="15">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6" id="16"/>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17" id="17"/>
          <p:cNvGrpSpPr/>
          <p:nvPr/>
        </p:nvGrpSpPr>
        <p:grpSpPr>
          <a:xfrm rot="0">
            <a:off x="9286875" y="4556646"/>
            <a:ext cx="8429625" cy="2438433"/>
            <a:chOff x="0" y="0"/>
            <a:chExt cx="2112884" cy="611193"/>
          </a:xfrm>
        </p:grpSpPr>
        <p:sp>
          <p:nvSpPr>
            <p:cNvPr name="Freeform 18" id="18">
              <a:extLst>
                <a:ext uri="{C183D7F6-B498-43B3-948B-1728B52AA6E4}">
                  <adec:decorative xmlns:adec="http://schemas.microsoft.com/office/drawing/2017/decorative" val="1"/>
                </a:ext>
              </a:extLst>
            </p:cNvPr>
            <p:cNvSpPr/>
            <p:nvPr/>
          </p:nvSpPr>
          <p:spPr>
            <a:xfrm flipH="false" flipV="false" rot="0">
              <a:off x="0" y="0"/>
              <a:ext cx="2112884" cy="611193"/>
            </a:xfrm>
            <a:custGeom>
              <a:avLst/>
              <a:gdLst/>
              <a:ahLst/>
              <a:cxnLst/>
              <a:rect r="r" b="b" t="t" l="l"/>
              <a:pathLst>
                <a:path h="611193" w="2112884">
                  <a:moveTo>
                    <a:pt x="18368" y="0"/>
                  </a:moveTo>
                  <a:lnTo>
                    <a:pt x="2094515" y="0"/>
                  </a:lnTo>
                  <a:cubicBezTo>
                    <a:pt x="2099387" y="0"/>
                    <a:pt x="2104059" y="1935"/>
                    <a:pt x="2107504" y="5380"/>
                  </a:cubicBezTo>
                  <a:cubicBezTo>
                    <a:pt x="2110948" y="8825"/>
                    <a:pt x="2112884" y="13497"/>
                    <a:pt x="2112884" y="18368"/>
                  </a:cubicBezTo>
                  <a:lnTo>
                    <a:pt x="2112884" y="592824"/>
                  </a:lnTo>
                  <a:cubicBezTo>
                    <a:pt x="2112884" y="597696"/>
                    <a:pt x="2110948" y="602368"/>
                    <a:pt x="2107504" y="605813"/>
                  </a:cubicBezTo>
                  <a:cubicBezTo>
                    <a:pt x="2104059" y="609257"/>
                    <a:pt x="2099387" y="611193"/>
                    <a:pt x="2094515" y="611193"/>
                  </a:cubicBezTo>
                  <a:lnTo>
                    <a:pt x="18368" y="611193"/>
                  </a:lnTo>
                  <a:cubicBezTo>
                    <a:pt x="13497" y="611193"/>
                    <a:pt x="8825" y="609257"/>
                    <a:pt x="5380" y="605813"/>
                  </a:cubicBezTo>
                  <a:cubicBezTo>
                    <a:pt x="1935" y="602368"/>
                    <a:pt x="0" y="597696"/>
                    <a:pt x="0" y="592824"/>
                  </a:cubicBezTo>
                  <a:lnTo>
                    <a:pt x="0" y="18368"/>
                  </a:lnTo>
                  <a:cubicBezTo>
                    <a:pt x="0" y="13497"/>
                    <a:pt x="1935" y="8825"/>
                    <a:pt x="5380" y="5380"/>
                  </a:cubicBezTo>
                  <a:cubicBezTo>
                    <a:pt x="8825" y="1935"/>
                    <a:pt x="13497" y="0"/>
                    <a:pt x="18368" y="0"/>
                  </a:cubicBezTo>
                  <a:close/>
                </a:path>
              </a:pathLst>
            </a:custGeom>
            <a:solidFill>
              <a:srgbClr val="FAD02C"/>
            </a:solidFill>
          </p:spPr>
        </p:sp>
        <p:sp>
          <p:nvSpPr>
            <p:cNvPr name="TextBox 19" id="19"/>
            <p:cNvSpPr txBox="true"/>
            <p:nvPr/>
          </p:nvSpPr>
          <p:spPr>
            <a:xfrm>
              <a:off x="0" y="47625"/>
              <a:ext cx="2112884" cy="563568"/>
            </a:xfrm>
            <a:prstGeom prst="rect">
              <a:avLst/>
            </a:prstGeom>
          </p:spPr>
          <p:txBody>
            <a:bodyPr anchor="ctr" rtlCol="false" tIns="50800" lIns="50800" bIns="50800" rIns="50800"/>
            <a:lstStyle/>
            <a:p>
              <a:pPr algn="ctr">
                <a:lnSpc>
                  <a:spcPts val="3000"/>
                </a:lnSpc>
              </a:pPr>
            </a:p>
          </p:txBody>
        </p:sp>
      </p:grpSp>
      <p:grpSp>
        <p:nvGrpSpPr>
          <p:cNvPr name="Group 20" id="20"/>
          <p:cNvGrpSpPr/>
          <p:nvPr/>
        </p:nvGrpSpPr>
        <p:grpSpPr>
          <a:xfrm rot="0">
            <a:off x="9763883" y="4852343"/>
            <a:ext cx="6419092" cy="1731203"/>
            <a:chOff x="0" y="0"/>
            <a:chExt cx="8558790" cy="2308271"/>
          </a:xfrm>
        </p:grpSpPr>
        <p:sp>
          <p:nvSpPr>
            <p:cNvPr name="TextBox 21" id="21"/>
            <p:cNvSpPr txBox="true"/>
            <p:nvPr/>
          </p:nvSpPr>
          <p:spPr>
            <a:xfrm rot="0">
              <a:off x="0" y="76200"/>
              <a:ext cx="8558790" cy="731941"/>
            </a:xfrm>
            <a:prstGeom prst="rect">
              <a:avLst/>
            </a:prstGeom>
          </p:spPr>
          <p:txBody>
            <a:bodyPr anchor="t" rtlCol="false" tIns="0" lIns="0" bIns="0" rIns="0">
              <a:spAutoFit/>
            </a:bodyPr>
            <a:lstStyle/>
            <a:p>
              <a:pPr algn="l" marL="0" indent="0" lvl="0">
                <a:lnSpc>
                  <a:spcPts val="3987"/>
                </a:lnSpc>
              </a:pPr>
              <a:r>
                <a:rPr lang="en-US" sz="3987" spc="-119">
                  <a:solidFill>
                    <a:srgbClr val="101112"/>
                  </a:solidFill>
                  <a:latin typeface="DM Sans"/>
                  <a:ea typeface="DM Sans"/>
                  <a:cs typeface="DM Sans"/>
                  <a:sym typeface="DM Sans"/>
                </a:rPr>
                <a:t>Provide Follow-Up Resources</a:t>
              </a:r>
            </a:p>
          </p:txBody>
        </p:sp>
        <p:sp>
          <p:nvSpPr>
            <p:cNvPr name="TextBox 22" id="22"/>
            <p:cNvSpPr txBox="true"/>
            <p:nvPr/>
          </p:nvSpPr>
          <p:spPr>
            <a:xfrm rot="0">
              <a:off x="0" y="1079546"/>
              <a:ext cx="8558790"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Share additional materials and resources after workshops to reinforce learning and support continuous development.</a:t>
              </a:r>
            </a:p>
          </p:txBody>
        </p:sp>
      </p:grpSp>
      <p:grpSp>
        <p:nvGrpSpPr>
          <p:cNvPr name="Group 23" id="23"/>
          <p:cNvGrpSpPr/>
          <p:nvPr/>
        </p:nvGrpSpPr>
        <p:grpSpPr>
          <a:xfrm rot="0">
            <a:off x="9763883" y="7572763"/>
            <a:ext cx="6419092" cy="1731203"/>
            <a:chOff x="0" y="0"/>
            <a:chExt cx="8558790" cy="2308271"/>
          </a:xfrm>
        </p:grpSpPr>
        <p:sp>
          <p:nvSpPr>
            <p:cNvPr name="TextBox 24" id="24"/>
            <p:cNvSpPr txBox="true"/>
            <p:nvPr/>
          </p:nvSpPr>
          <p:spPr>
            <a:xfrm rot="0">
              <a:off x="0" y="76200"/>
              <a:ext cx="8558790" cy="731941"/>
            </a:xfrm>
            <a:prstGeom prst="rect">
              <a:avLst/>
            </a:prstGeom>
          </p:spPr>
          <p:txBody>
            <a:bodyPr anchor="t" rtlCol="false" tIns="0" lIns="0" bIns="0" rIns="0">
              <a:spAutoFit/>
            </a:bodyPr>
            <a:lstStyle/>
            <a:p>
              <a:pPr algn="l" marL="0" indent="0" lvl="0">
                <a:lnSpc>
                  <a:spcPts val="3987"/>
                </a:lnSpc>
              </a:pPr>
              <a:r>
                <a:rPr lang="en-US" sz="3987" spc="-119">
                  <a:solidFill>
                    <a:srgbClr val="101112"/>
                  </a:solidFill>
                  <a:latin typeface="DM Sans"/>
                  <a:ea typeface="DM Sans"/>
                  <a:cs typeface="DM Sans"/>
                  <a:sym typeface="DM Sans"/>
                </a:rPr>
                <a:t>Continuous Growth</a:t>
              </a:r>
            </a:p>
          </p:txBody>
        </p:sp>
        <p:sp>
          <p:nvSpPr>
            <p:cNvPr name="TextBox 25" id="25"/>
            <p:cNvSpPr txBox="true"/>
            <p:nvPr/>
          </p:nvSpPr>
          <p:spPr>
            <a:xfrm rot="0">
              <a:off x="0" y="1079546"/>
              <a:ext cx="8558790" cy="1228725"/>
            </a:xfrm>
            <a:prstGeom prst="rect">
              <a:avLst/>
            </a:prstGeom>
          </p:spPr>
          <p:txBody>
            <a:bodyPr anchor="t" rtlCol="false" tIns="0" lIns="0" bIns="0" rIns="0">
              <a:spAutoFit/>
            </a:bodyPr>
            <a:lstStyle/>
            <a:p>
              <a:pPr algn="l" marL="0" indent="0" lvl="0">
                <a:lnSpc>
                  <a:spcPts val="2400"/>
                </a:lnSpc>
              </a:pPr>
              <a:r>
                <a:rPr lang="en-US" sz="2000" strike="noStrike" u="none">
                  <a:solidFill>
                    <a:srgbClr val="101112"/>
                  </a:solidFill>
                  <a:latin typeface="DM Sans"/>
                  <a:ea typeface="DM Sans"/>
                  <a:cs typeface="DM Sans"/>
                  <a:sym typeface="DM Sans"/>
                </a:rPr>
                <a:t>Offer ongoing training opportunities and workshops to keep skills sharp and promote a culture of continuous improvement.</a:t>
              </a:r>
            </a:p>
          </p:txBody>
        </p:sp>
      </p:grpSp>
      <p:sp>
        <p:nvSpPr>
          <p:cNvPr name="TextBox 26" id="26"/>
          <p:cNvSpPr txBox="true"/>
          <p:nvPr/>
        </p:nvSpPr>
        <p:spPr>
          <a:xfrm rot="0">
            <a:off x="571500" y="486553"/>
            <a:ext cx="17145000" cy="2352675"/>
          </a:xfrm>
          <a:prstGeom prst="rect">
            <a:avLst/>
          </a:prstGeom>
        </p:spPr>
        <p:txBody>
          <a:bodyPr anchor="t" rtlCol="false" tIns="0" lIns="0" bIns="0" rIns="0">
            <a:spAutoFit/>
          </a:bodyPr>
          <a:lstStyle/>
          <a:p>
            <a:pPr algn="l" marL="0" indent="0" lvl="0">
              <a:lnSpc>
                <a:spcPts val="9000"/>
              </a:lnSpc>
            </a:pPr>
            <a:r>
              <a:rPr lang="en-US" sz="9000" spc="-270">
                <a:solidFill>
                  <a:srgbClr val="F5F6F7"/>
                </a:solidFill>
                <a:latin typeface="DM Sans"/>
                <a:ea typeface="DM Sans"/>
                <a:cs typeface="DM Sans"/>
                <a:sym typeface="DM Sans"/>
              </a:rPr>
              <a:t>Organizing Ongoing Workshops: Key Strategies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33365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8207556" y="987087"/>
            <a:ext cx="12113638" cy="7906167"/>
            <a:chOff x="0" y="0"/>
            <a:chExt cx="19050000" cy="12433300"/>
          </a:xfrm>
        </p:grpSpPr>
        <p:sp>
          <p:nvSpPr>
            <p:cNvPr name="Freeform 3" id="3"/>
            <p:cNvSpPr/>
            <p:nvPr/>
          </p:nvSpPr>
          <p:spPr>
            <a:xfrm flipH="false" flipV="false" rot="-24000">
              <a:off x="1417765" y="530812"/>
              <a:ext cx="16237076" cy="10228803"/>
            </a:xfrm>
            <a:custGeom>
              <a:avLst/>
              <a:gdLst/>
              <a:ahLst/>
              <a:cxnLst/>
              <a:rect r="r" b="b" t="t" l="l"/>
              <a:pathLst>
                <a:path h="10228803" w="16237076">
                  <a:moveTo>
                    <a:pt x="16237076" y="112865"/>
                  </a:moveTo>
                  <a:lnTo>
                    <a:pt x="16166452" y="10228803"/>
                  </a:lnTo>
                  <a:lnTo>
                    <a:pt x="0" y="10115938"/>
                  </a:lnTo>
                  <a:lnTo>
                    <a:pt x="70624" y="0"/>
                  </a:lnTo>
                  <a:lnTo>
                    <a:pt x="16237076" y="112865"/>
                  </a:lnTo>
                  <a:close/>
                </a:path>
              </a:pathLst>
            </a:custGeom>
            <a:blipFill>
              <a:blip r:embed="rId2"/>
              <a:stretch>
                <a:fillRect l="-10348" t="-183946" r="-10869" b="-290440"/>
              </a:stretch>
            </a:blipFill>
          </p:spPr>
        </p:sp>
        <p:sp>
          <p:nvSpPr>
            <p:cNvPr name="Freeform 4" id="4"/>
            <p:cNvSpPr/>
            <p:nvPr/>
          </p:nvSpPr>
          <p:spPr>
            <a:xfrm flipH="false" flipV="false" rot="0">
              <a:off x="0" y="0"/>
              <a:ext cx="19050000" cy="12433300"/>
            </a:xfrm>
            <a:custGeom>
              <a:avLst/>
              <a:gdLst/>
              <a:ahLst/>
              <a:cxnLst/>
              <a:rect r="r" b="b" t="t" l="l"/>
              <a:pathLst>
                <a:path h="12433300" w="19050000">
                  <a:moveTo>
                    <a:pt x="19050000" y="0"/>
                  </a:moveTo>
                  <a:lnTo>
                    <a:pt x="19050000" y="12433300"/>
                  </a:lnTo>
                  <a:lnTo>
                    <a:pt x="0" y="12433300"/>
                  </a:lnTo>
                  <a:lnTo>
                    <a:pt x="0" y="0"/>
                  </a:lnTo>
                  <a:lnTo>
                    <a:pt x="19050000" y="0"/>
                  </a:lnTo>
                  <a:close/>
                </a:path>
              </a:pathLst>
            </a:custGeom>
            <a:blipFill>
              <a:blip r:embed="rId3"/>
              <a:stretch>
                <a:fillRect l="-301" t="0" r="-301" b="0"/>
              </a:stretch>
            </a:blipFill>
          </p:spPr>
        </p:sp>
      </p:grpSp>
      <p:grpSp>
        <p:nvGrpSpPr>
          <p:cNvPr name="Group 5" id="5"/>
          <p:cNvGrpSpPr/>
          <p:nvPr/>
        </p:nvGrpSpPr>
        <p:grpSpPr>
          <a:xfrm rot="0">
            <a:off x="571500" y="2728946"/>
            <a:ext cx="6981825" cy="4990822"/>
            <a:chOff x="0" y="0"/>
            <a:chExt cx="9309100" cy="6654429"/>
          </a:xfrm>
        </p:grpSpPr>
        <p:sp>
          <p:nvSpPr>
            <p:cNvPr name="TextBox 6" id="6"/>
            <p:cNvSpPr txBox="true"/>
            <p:nvPr/>
          </p:nvSpPr>
          <p:spPr>
            <a:xfrm rot="0">
              <a:off x="0" y="853704"/>
              <a:ext cx="8526689" cy="3921125"/>
            </a:xfrm>
            <a:prstGeom prst="rect">
              <a:avLst/>
            </a:prstGeom>
          </p:spPr>
          <p:txBody>
            <a:bodyPr anchor="t" rtlCol="false" tIns="0" lIns="0" bIns="0" rIns="0">
              <a:spAutoFit/>
            </a:bodyPr>
            <a:lstStyle/>
            <a:p>
              <a:pPr algn="l" marL="0" indent="0" lvl="0">
                <a:lnSpc>
                  <a:spcPts val="7500"/>
                </a:lnSpc>
              </a:pPr>
              <a:r>
                <a:rPr lang="en-US" sz="7500" spc="-225">
                  <a:solidFill>
                    <a:srgbClr val="F5F6F7"/>
                  </a:solidFill>
                  <a:latin typeface="DM Sans"/>
                  <a:ea typeface="DM Sans"/>
                  <a:cs typeface="DM Sans"/>
                  <a:sym typeface="DM Sans"/>
                </a:rPr>
                <a:t>Continuous Learning and Growth</a:t>
              </a:r>
            </a:p>
          </p:txBody>
        </p:sp>
        <p:sp>
          <p:nvSpPr>
            <p:cNvPr name="TextBox 7" id="7"/>
            <p:cNvSpPr txBox="true"/>
            <p:nvPr/>
          </p:nvSpPr>
          <p:spPr>
            <a:xfrm rot="0">
              <a:off x="0" y="5079629"/>
              <a:ext cx="9309100" cy="1574800"/>
            </a:xfrm>
            <a:prstGeom prst="rect">
              <a:avLst/>
            </a:prstGeom>
          </p:spPr>
          <p:txBody>
            <a:bodyPr anchor="t" rtlCol="false" tIns="0" lIns="0" bIns="0" rIns="0">
              <a:spAutoFit/>
            </a:bodyPr>
            <a:lstStyle/>
            <a:p>
              <a:pPr algn="l" marL="0" indent="0" lvl="0">
                <a:lnSpc>
                  <a:spcPts val="2399"/>
                </a:lnSpc>
              </a:pPr>
              <a:r>
                <a:rPr lang="en-US" sz="1999" strike="noStrike" u="none">
                  <a:solidFill>
                    <a:srgbClr val="F5F6F7">
                      <a:alpha val="97647"/>
                    </a:srgbClr>
                  </a:solidFill>
                  <a:latin typeface="DM Sans"/>
                  <a:ea typeface="DM Sans"/>
                  <a:cs typeface="DM Sans"/>
                  <a:sym typeface="DM Sans"/>
                </a:rPr>
                <a:t>Encouraging a culture of </a:t>
              </a:r>
              <a:r>
                <a:rPr lang="en-US" b="true" sz="1999" strike="noStrike" u="none">
                  <a:solidFill>
                    <a:srgbClr val="F5F6F7">
                      <a:alpha val="97647"/>
                    </a:srgbClr>
                  </a:solidFill>
                  <a:latin typeface="DM Sans Bold"/>
                  <a:ea typeface="DM Sans Bold"/>
                  <a:cs typeface="DM Sans Bold"/>
                  <a:sym typeface="DM Sans Bold"/>
                </a:rPr>
                <a:t>continuous learning</a:t>
              </a:r>
              <a:r>
                <a:rPr lang="en-US" sz="1999" strike="noStrike" u="none">
                  <a:solidFill>
                    <a:srgbClr val="F5F6F7">
                      <a:alpha val="97647"/>
                    </a:srgbClr>
                  </a:solidFill>
                  <a:latin typeface="DM Sans"/>
                  <a:ea typeface="DM Sans"/>
                  <a:cs typeface="DM Sans"/>
                  <a:sym typeface="DM Sans"/>
                </a:rPr>
                <a:t> and healthy competition enhances team performance and fosters an environment of collaboration, driving motivation and sales success.</a:t>
              </a:r>
            </a:p>
          </p:txBody>
        </p:sp>
        <p:sp>
          <p:nvSpPr>
            <p:cNvPr name="TextBox 8" id="8"/>
            <p:cNvSpPr txBox="true"/>
            <p:nvPr/>
          </p:nvSpPr>
          <p:spPr>
            <a:xfrm rot="0">
              <a:off x="0" y="-47625"/>
              <a:ext cx="8526689" cy="449792"/>
            </a:xfrm>
            <a:prstGeom prst="rect">
              <a:avLst/>
            </a:prstGeom>
          </p:spPr>
          <p:txBody>
            <a:bodyPr anchor="t" rtlCol="false" tIns="0" lIns="0" bIns="0" rIns="0">
              <a:spAutoFit/>
            </a:bodyPr>
            <a:lstStyle/>
            <a:p>
              <a:pPr algn="l" marL="0" indent="0" lvl="0">
                <a:lnSpc>
                  <a:spcPts val="2800"/>
                </a:lnSpc>
                <a:spcBef>
                  <a:spcPct val="0"/>
                </a:spcBef>
              </a:pPr>
              <a:r>
                <a:rPr lang="en-US" sz="2000" spc="16" strike="noStrike" u="none">
                  <a:solidFill>
                    <a:srgbClr val="F5F6F7"/>
                  </a:solidFill>
                  <a:latin typeface="DM Sans"/>
                  <a:ea typeface="DM Sans"/>
                  <a:cs typeface="DM Sans"/>
                  <a:sym typeface="DM Sans"/>
                </a:rPr>
                <a:t>MOTIVATION TECHNIQUES</a:t>
              </a:r>
            </a:p>
          </p:txBody>
        </p:sp>
      </p:grpSp>
    </p:spTree>
  </p:cSld>
  <p:clrMapOvr>
    <a:masterClrMapping/>
  </p:clrMapOvr>
</p:sld>
</file>

<file path=ppt/slides/slide18.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571500" y="3599089"/>
            <a:ext cx="14173200" cy="3378199"/>
          </a:xfrm>
          <a:prstGeom prst="rect">
            <a:avLst/>
          </a:prstGeom>
        </p:spPr>
        <p:txBody>
          <a:bodyPr anchor="t" rtlCol="false" tIns="0" lIns="0" bIns="0" rIns="0">
            <a:spAutoFit/>
          </a:bodyPr>
          <a:lstStyle/>
          <a:p>
            <a:pPr algn="l" marL="0" indent="0" lvl="0">
              <a:lnSpc>
                <a:spcPts val="12999"/>
              </a:lnSpc>
            </a:pPr>
            <a:r>
              <a:rPr lang="en-US" sz="12999" spc="-389">
                <a:solidFill>
                  <a:srgbClr val="F5F6F7"/>
                </a:solidFill>
                <a:latin typeface="DM Sans"/>
                <a:ea typeface="DM Sans"/>
                <a:cs typeface="DM Sans"/>
                <a:sym typeface="DM Sans"/>
              </a:rPr>
              <a:t>Conclusion and Next Steps</a:t>
            </a:r>
          </a:p>
        </p:txBody>
      </p:sp>
      <p:sp>
        <p:nvSpPr>
          <p:cNvPr name="TextBox 3" id="3"/>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5F6F7"/>
                </a:solidFill>
                <a:latin typeface="DM Sans Bold"/>
                <a:ea typeface="DM Sans Bold"/>
                <a:cs typeface="DM Sans Bold"/>
                <a:sym typeface="DM Sans Bold"/>
              </a:rPr>
              <a:t>SUMMARY</a:t>
            </a:r>
          </a:p>
        </p:txBody>
      </p:sp>
      <p:sp>
        <p:nvSpPr>
          <p:cNvPr name="TextBox 4" id="4"/>
          <p:cNvSpPr txBox="true"/>
          <p:nvPr/>
        </p:nvSpPr>
        <p:spPr>
          <a:xfrm rot="0">
            <a:off x="4905375"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PRESENTATION OVERVIEW</a:t>
            </a:r>
          </a:p>
        </p:txBody>
      </p:sp>
      <p:sp>
        <p:nvSpPr>
          <p:cNvPr name="TextBox 5" id="5"/>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5F6F7"/>
                </a:solidFill>
                <a:latin typeface="DM Sans Bold"/>
                <a:ea typeface="DM Sans Bold"/>
                <a:cs typeface="DM Sans Bold"/>
                <a:sym typeface="DM Sans Bold"/>
              </a:rPr>
              <a:t>STARTUP SALES EXCELLENCE</a:t>
            </a: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333652"/>
        </a:solidFill>
      </p:bgPr>
    </p:bg>
    <p:spTree>
      <p:nvGrpSpPr>
        <p:cNvPr id="1" name=""/>
        <p:cNvGrpSpPr/>
        <p:nvPr/>
      </p:nvGrpSpPr>
      <p:grpSpPr>
        <a:xfrm>
          <a:off x="0" y="0"/>
          <a:ext cx="0" cy="0"/>
          <a:chOff x="0" y="0"/>
          <a:chExt cx="0" cy="0"/>
        </a:xfrm>
      </p:grpSpPr>
      <p:sp>
        <p:nvSpPr>
          <p:cNvPr name="TextBox 2" id="2"/>
          <p:cNvSpPr txBox="true"/>
          <p:nvPr/>
        </p:nvSpPr>
        <p:spPr>
          <a:xfrm rot="0">
            <a:off x="666750" y="4303470"/>
            <a:ext cx="16954500" cy="1730374"/>
          </a:xfrm>
          <a:prstGeom prst="rect">
            <a:avLst/>
          </a:prstGeom>
        </p:spPr>
        <p:txBody>
          <a:bodyPr anchor="t" rtlCol="false" tIns="0" lIns="0" bIns="0" rIns="0">
            <a:spAutoFit/>
          </a:bodyPr>
          <a:lstStyle/>
          <a:p>
            <a:pPr algn="ctr" marL="0" indent="0" lvl="0">
              <a:lnSpc>
                <a:spcPts val="12999"/>
              </a:lnSpc>
            </a:pPr>
            <a:r>
              <a:rPr lang="en-US" sz="12999" spc="-389">
                <a:solidFill>
                  <a:srgbClr val="F5F6F7"/>
                </a:solidFill>
                <a:latin typeface="DM Sans"/>
                <a:ea typeface="DM Sans"/>
                <a:cs typeface="DM Sans"/>
                <a:sym typeface="DM Sans"/>
              </a:rPr>
              <a:t>Ignite Sales Success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description>Presentation - Sales Excellence</dc:description>
  <dc:identifier>DAG6GowJVWM</dc:identifier>
  <dcterms:modified xsi:type="dcterms:W3CDTF">2011-08-01T06:04:30Z</dcterms:modified>
  <cp:revision>1</cp:revision>
  <dc:title>Presentation - Sales Excellence</dc:title>
</cp:coreProperties>
</file>